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</p:sldMasterIdLst>
  <p:notesMasterIdLst>
    <p:notesMasterId r:id="rId14"/>
  </p:notesMasterIdLst>
  <p:handoutMasterIdLst>
    <p:handoutMasterId r:id="rId15"/>
  </p:handoutMasterIdLst>
  <p:sldIdLst>
    <p:sldId id="304" r:id="rId4"/>
    <p:sldId id="298" r:id="rId5"/>
    <p:sldId id="314" r:id="rId6"/>
    <p:sldId id="300" r:id="rId7"/>
    <p:sldId id="311" r:id="rId8"/>
    <p:sldId id="291" r:id="rId9"/>
    <p:sldId id="307" r:id="rId10"/>
    <p:sldId id="310" r:id="rId11"/>
    <p:sldId id="308" r:id="rId12"/>
    <p:sldId id="315" r:id="rId1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99FF"/>
    <a:srgbClr val="943634"/>
    <a:srgbClr val="3399FF"/>
    <a:srgbClr val="00CC00"/>
    <a:srgbClr val="49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6" autoAdjust="0"/>
  </p:normalViewPr>
  <p:slideViewPr>
    <p:cSldViewPr>
      <p:cViewPr varScale="1">
        <p:scale>
          <a:sx n="104" d="100"/>
          <a:sy n="104" d="100"/>
        </p:scale>
        <p:origin x="17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4A83A0-7717-4E2E-A1C5-C2166904D54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592CFB-FB27-42B9-A182-F2D650510729}">
      <dgm:prSet custT="1"/>
      <dgm:spPr/>
      <dgm:t>
        <a:bodyPr/>
        <a:lstStyle/>
        <a:p>
          <a:pPr algn="ctr"/>
          <a:r>
            <a:rPr lang="ru-RU" sz="2400" dirty="0" smtClean="0"/>
            <a:t>Выдача кредитов пострадавшим СМСП под 2% годовых – выдано более 160 кредитов на сумму более 240 млн. руб. </a:t>
          </a:r>
          <a:endParaRPr lang="ru-RU" sz="2400" dirty="0"/>
        </a:p>
      </dgm:t>
    </dgm:pt>
    <dgm:pt modelId="{BEB35629-EE20-49FD-A0FC-3EBB625278E5}" type="parTrans" cxnId="{8C31B7BA-2E6D-455F-B48D-34B923B5A659}">
      <dgm:prSet/>
      <dgm:spPr/>
      <dgm:t>
        <a:bodyPr/>
        <a:lstStyle/>
        <a:p>
          <a:endParaRPr lang="ru-RU"/>
        </a:p>
      </dgm:t>
    </dgm:pt>
    <dgm:pt modelId="{3E324102-EDC0-4635-93BC-92DA1D50B334}" type="sibTrans" cxnId="{8C31B7BA-2E6D-455F-B48D-34B923B5A659}">
      <dgm:prSet/>
      <dgm:spPr/>
      <dgm:t>
        <a:bodyPr/>
        <a:lstStyle/>
        <a:p>
          <a:endParaRPr lang="ru-RU"/>
        </a:p>
      </dgm:t>
    </dgm:pt>
    <dgm:pt modelId="{C32A553D-3F3C-466A-BC62-98AAC2DD2C37}">
      <dgm:prSet custT="1"/>
      <dgm:spPr/>
      <dgm:t>
        <a:bodyPr/>
        <a:lstStyle/>
        <a:p>
          <a:pPr algn="ctr"/>
          <a:r>
            <a:rPr lang="ru-RU" sz="2400" dirty="0" smtClean="0"/>
            <a:t>До 1 октября банками выдавались беспроцентные кредиты – одобрено около 40 заявок на 75 млн. руб. </a:t>
          </a:r>
          <a:endParaRPr lang="ru-RU" sz="2400" dirty="0"/>
        </a:p>
      </dgm:t>
    </dgm:pt>
    <dgm:pt modelId="{BD199AB1-26CE-42B1-B5CC-789BA0FC9AC7}" type="parTrans" cxnId="{0FB1FD18-2F95-4501-8AEB-18732426ECF1}">
      <dgm:prSet/>
      <dgm:spPr/>
      <dgm:t>
        <a:bodyPr/>
        <a:lstStyle/>
        <a:p>
          <a:endParaRPr lang="ru-RU"/>
        </a:p>
      </dgm:t>
    </dgm:pt>
    <dgm:pt modelId="{AEBDA087-B32E-4AE9-807A-3C269FE723BE}" type="sibTrans" cxnId="{0FB1FD18-2F95-4501-8AEB-18732426ECF1}">
      <dgm:prSet/>
      <dgm:spPr/>
      <dgm:t>
        <a:bodyPr/>
        <a:lstStyle/>
        <a:p>
          <a:endParaRPr lang="ru-RU"/>
        </a:p>
      </dgm:t>
    </dgm:pt>
    <dgm:pt modelId="{F8AB471B-9B8E-431E-9341-97684338CF9D}" type="pres">
      <dgm:prSet presAssocID="{A44A83A0-7717-4E2E-A1C5-C2166904D54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9229D-FA11-4D94-AA83-46AA4EA52755}" type="pres">
      <dgm:prSet presAssocID="{FD592CFB-FB27-42B9-A182-F2D650510729}" presName="parentLin" presStyleCnt="0"/>
      <dgm:spPr/>
    </dgm:pt>
    <dgm:pt modelId="{3B997EF1-F026-4DD0-95A0-50DD82B576F0}" type="pres">
      <dgm:prSet presAssocID="{FD592CFB-FB27-42B9-A182-F2D65051072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71A1B99-BB9E-41E8-B0F3-E84C19256DF4}" type="pres">
      <dgm:prSet presAssocID="{FD592CFB-FB27-42B9-A182-F2D650510729}" presName="parentText" presStyleLbl="node1" presStyleIdx="0" presStyleCnt="2" custScaleX="146409" custScaleY="810614" custLinFactY="74398" custLinFactNeighborX="-7146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682159-9C9D-4E46-B9F2-A0631F6F225F}" type="pres">
      <dgm:prSet presAssocID="{FD592CFB-FB27-42B9-A182-F2D650510729}" presName="negativeSpace" presStyleCnt="0"/>
      <dgm:spPr/>
    </dgm:pt>
    <dgm:pt modelId="{D32F410A-562E-4BC5-8F94-FFBA7C0645FD}" type="pres">
      <dgm:prSet presAssocID="{FD592CFB-FB27-42B9-A182-F2D650510729}" presName="childText" presStyleLbl="conFgAcc1" presStyleIdx="0" presStyleCnt="2" custFlipVert="1" custScaleY="175655">
        <dgm:presLayoutVars>
          <dgm:bulletEnabled val="1"/>
        </dgm:presLayoutVars>
      </dgm:prSet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1A59A19B-8042-4E83-B3BD-ACFD7BBB13AA}" type="pres">
      <dgm:prSet presAssocID="{3E324102-EDC0-4635-93BC-92DA1D50B334}" presName="spaceBetweenRectangles" presStyleCnt="0"/>
      <dgm:spPr/>
    </dgm:pt>
    <dgm:pt modelId="{3BBFE342-4157-4A77-8A57-78045E1767A6}" type="pres">
      <dgm:prSet presAssocID="{C32A553D-3F3C-466A-BC62-98AAC2DD2C37}" presName="parentLin" presStyleCnt="0"/>
      <dgm:spPr/>
    </dgm:pt>
    <dgm:pt modelId="{4A694B4F-2361-460F-A976-E8E519E294F5}" type="pres">
      <dgm:prSet presAssocID="{C32A553D-3F3C-466A-BC62-98AAC2DD2C3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7B84E0B8-2144-42CD-82B4-4D27D84DC2C8}" type="pres">
      <dgm:prSet presAssocID="{C32A553D-3F3C-466A-BC62-98AAC2DD2C37}" presName="parentText" presStyleLbl="node1" presStyleIdx="1" presStyleCnt="2" custScaleX="142997" custScaleY="856908" custLinFactY="176829" custLinFactNeighborX="-71837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8CA87-DE1B-4560-B07B-37EA03DA8494}" type="pres">
      <dgm:prSet presAssocID="{C32A553D-3F3C-466A-BC62-98AAC2DD2C37}" presName="negativeSpace" presStyleCnt="0"/>
      <dgm:spPr/>
    </dgm:pt>
    <dgm:pt modelId="{F8A5A972-CDAD-49E8-BF5B-781D650A88B5}" type="pres">
      <dgm:prSet presAssocID="{C32A553D-3F3C-466A-BC62-98AAC2DD2C37}" presName="childText" presStyleLbl="conFgAcc1" presStyleIdx="1" presStyleCnt="2" custScaleY="952693" custLinFactY="160515" custLinFactNeighborX="-449" custLinFactNeighborY="200000">
        <dgm:presLayoutVars>
          <dgm:bulletEnabled val="1"/>
        </dgm:presLayoutVars>
      </dgm:prSet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</dgm:ptLst>
  <dgm:cxnLst>
    <dgm:cxn modelId="{76853ABA-01A4-4E18-BD71-8B65D371FF80}" type="presOf" srcId="{C32A553D-3F3C-466A-BC62-98AAC2DD2C37}" destId="{4A694B4F-2361-460F-A976-E8E519E294F5}" srcOrd="0" destOrd="0" presId="urn:microsoft.com/office/officeart/2005/8/layout/list1"/>
    <dgm:cxn modelId="{8C31B7BA-2E6D-455F-B48D-34B923B5A659}" srcId="{A44A83A0-7717-4E2E-A1C5-C2166904D545}" destId="{FD592CFB-FB27-42B9-A182-F2D650510729}" srcOrd="0" destOrd="0" parTransId="{BEB35629-EE20-49FD-A0FC-3EBB625278E5}" sibTransId="{3E324102-EDC0-4635-93BC-92DA1D50B334}"/>
    <dgm:cxn modelId="{E193785D-7586-4F7C-8E10-A299B31E3DEB}" type="presOf" srcId="{A44A83A0-7717-4E2E-A1C5-C2166904D545}" destId="{F8AB471B-9B8E-431E-9341-97684338CF9D}" srcOrd="0" destOrd="0" presId="urn:microsoft.com/office/officeart/2005/8/layout/list1"/>
    <dgm:cxn modelId="{0FB1FD18-2F95-4501-8AEB-18732426ECF1}" srcId="{A44A83A0-7717-4E2E-A1C5-C2166904D545}" destId="{C32A553D-3F3C-466A-BC62-98AAC2DD2C37}" srcOrd="1" destOrd="0" parTransId="{BD199AB1-26CE-42B1-B5CC-789BA0FC9AC7}" sibTransId="{AEBDA087-B32E-4AE9-807A-3C269FE723BE}"/>
    <dgm:cxn modelId="{129E72C0-54D9-43EA-8894-892935182A7C}" type="presOf" srcId="{C32A553D-3F3C-466A-BC62-98AAC2DD2C37}" destId="{7B84E0B8-2144-42CD-82B4-4D27D84DC2C8}" srcOrd="1" destOrd="0" presId="urn:microsoft.com/office/officeart/2005/8/layout/list1"/>
    <dgm:cxn modelId="{806B3755-C782-4CB0-A228-661F64590DAC}" type="presOf" srcId="{FD592CFB-FB27-42B9-A182-F2D650510729}" destId="{E71A1B99-BB9E-41E8-B0F3-E84C19256DF4}" srcOrd="1" destOrd="0" presId="urn:microsoft.com/office/officeart/2005/8/layout/list1"/>
    <dgm:cxn modelId="{DCF26A82-26A0-4609-A3F7-8A6E14C07939}" type="presOf" srcId="{FD592CFB-FB27-42B9-A182-F2D650510729}" destId="{3B997EF1-F026-4DD0-95A0-50DD82B576F0}" srcOrd="0" destOrd="0" presId="urn:microsoft.com/office/officeart/2005/8/layout/list1"/>
    <dgm:cxn modelId="{034CC27E-5E80-43B2-9277-6DAAFC528EBD}" type="presParOf" srcId="{F8AB471B-9B8E-431E-9341-97684338CF9D}" destId="{3489229D-FA11-4D94-AA83-46AA4EA52755}" srcOrd="0" destOrd="0" presId="urn:microsoft.com/office/officeart/2005/8/layout/list1"/>
    <dgm:cxn modelId="{4512904D-4EC3-48B1-A6A3-A835CAF03263}" type="presParOf" srcId="{3489229D-FA11-4D94-AA83-46AA4EA52755}" destId="{3B997EF1-F026-4DD0-95A0-50DD82B576F0}" srcOrd="0" destOrd="0" presId="urn:microsoft.com/office/officeart/2005/8/layout/list1"/>
    <dgm:cxn modelId="{4545BD60-9192-4E7B-92CB-F9E35FB15CEE}" type="presParOf" srcId="{3489229D-FA11-4D94-AA83-46AA4EA52755}" destId="{E71A1B99-BB9E-41E8-B0F3-E84C19256DF4}" srcOrd="1" destOrd="0" presId="urn:microsoft.com/office/officeart/2005/8/layout/list1"/>
    <dgm:cxn modelId="{B7E759BB-9DA0-43E2-8041-9B28246E8FF0}" type="presParOf" srcId="{F8AB471B-9B8E-431E-9341-97684338CF9D}" destId="{E1682159-9C9D-4E46-B9F2-A0631F6F225F}" srcOrd="1" destOrd="0" presId="urn:microsoft.com/office/officeart/2005/8/layout/list1"/>
    <dgm:cxn modelId="{6B6E0814-0EF8-4C6D-BC96-F336A3EEB10A}" type="presParOf" srcId="{F8AB471B-9B8E-431E-9341-97684338CF9D}" destId="{D32F410A-562E-4BC5-8F94-FFBA7C0645FD}" srcOrd="2" destOrd="0" presId="urn:microsoft.com/office/officeart/2005/8/layout/list1"/>
    <dgm:cxn modelId="{93084B05-9738-4EE4-8C16-7099768E7DC1}" type="presParOf" srcId="{F8AB471B-9B8E-431E-9341-97684338CF9D}" destId="{1A59A19B-8042-4E83-B3BD-ACFD7BBB13AA}" srcOrd="3" destOrd="0" presId="urn:microsoft.com/office/officeart/2005/8/layout/list1"/>
    <dgm:cxn modelId="{C723B59D-3B54-4128-BFA7-A2B4CE6396BE}" type="presParOf" srcId="{F8AB471B-9B8E-431E-9341-97684338CF9D}" destId="{3BBFE342-4157-4A77-8A57-78045E1767A6}" srcOrd="4" destOrd="0" presId="urn:microsoft.com/office/officeart/2005/8/layout/list1"/>
    <dgm:cxn modelId="{71D32F55-D181-4A94-9C6A-78A0F2C66059}" type="presParOf" srcId="{3BBFE342-4157-4A77-8A57-78045E1767A6}" destId="{4A694B4F-2361-460F-A976-E8E519E294F5}" srcOrd="0" destOrd="0" presId="urn:microsoft.com/office/officeart/2005/8/layout/list1"/>
    <dgm:cxn modelId="{6CE4931A-F757-43AA-8E3F-45447025BD5C}" type="presParOf" srcId="{3BBFE342-4157-4A77-8A57-78045E1767A6}" destId="{7B84E0B8-2144-42CD-82B4-4D27D84DC2C8}" srcOrd="1" destOrd="0" presId="urn:microsoft.com/office/officeart/2005/8/layout/list1"/>
    <dgm:cxn modelId="{ED7D495B-86E7-4F41-A589-17BE61E535B9}" type="presParOf" srcId="{F8AB471B-9B8E-431E-9341-97684338CF9D}" destId="{1A48CA87-DE1B-4560-B07B-37EA03DA8494}" srcOrd="5" destOrd="0" presId="urn:microsoft.com/office/officeart/2005/8/layout/list1"/>
    <dgm:cxn modelId="{53CFC13C-CF6F-43CF-B2CB-BA48E5427F20}" type="presParOf" srcId="{F8AB471B-9B8E-431E-9341-97684338CF9D}" destId="{F8A5A972-CDAD-49E8-BF5B-781D650A88B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F410A-562E-4BC5-8F94-FFBA7C0645FD}">
      <dsp:nvSpPr>
        <dsp:cNvPr id="0" name=""/>
        <dsp:cNvSpPr/>
      </dsp:nvSpPr>
      <dsp:spPr>
        <a:xfrm flipV="1">
          <a:off x="0" y="1134005"/>
          <a:ext cx="7950200" cy="221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1A1B99-BB9E-41E8-B0F3-E84C19256DF4}">
      <dsp:nvSpPr>
        <dsp:cNvPr id="0" name=""/>
        <dsp:cNvSpPr/>
      </dsp:nvSpPr>
      <dsp:spPr>
        <a:xfrm>
          <a:off x="105453" y="268750"/>
          <a:ext cx="7574969" cy="1196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0349" tIns="0" rIns="21034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Выдача кредитов пострадавшим СМСП под 2% годовых – выдано более 160 кредитов на сумму более 240 млн. руб. </a:t>
          </a:r>
          <a:endParaRPr lang="ru-RU" sz="2400" kern="1200" dirty="0"/>
        </a:p>
      </dsp:txBody>
      <dsp:txXfrm>
        <a:off x="163860" y="327157"/>
        <a:ext cx="7458155" cy="1079652"/>
      </dsp:txXfrm>
    </dsp:sp>
    <dsp:sp modelId="{F8A5A972-CDAD-49E8-BF5B-781D650A88B5}">
      <dsp:nvSpPr>
        <dsp:cNvPr id="0" name=""/>
        <dsp:cNvSpPr/>
      </dsp:nvSpPr>
      <dsp:spPr>
        <a:xfrm>
          <a:off x="0" y="2584665"/>
          <a:ext cx="7950200" cy="120039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84E0B8-2144-42CD-82B4-4D27D84DC2C8}">
      <dsp:nvSpPr>
        <dsp:cNvPr id="0" name=""/>
        <dsp:cNvSpPr/>
      </dsp:nvSpPr>
      <dsp:spPr>
        <a:xfrm>
          <a:off x="106484" y="1938530"/>
          <a:ext cx="7569409" cy="1264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0349" tIns="0" rIns="21034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До 1 октября банками выдавались беспроцентные кредиты – одобрено около 40 заявок на 75 млн. руб. </a:t>
          </a:r>
          <a:endParaRPr lang="ru-RU" sz="2400" kern="1200" dirty="0"/>
        </a:p>
      </dsp:txBody>
      <dsp:txXfrm>
        <a:off x="168226" y="2000272"/>
        <a:ext cx="7445925" cy="1141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3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/>
          <a:lstStyle>
            <a:lvl1pPr algn="r">
              <a:defRPr sz="1300"/>
            </a:lvl1pPr>
          </a:lstStyle>
          <a:p>
            <a:fld id="{47AE0038-A498-4026-8E87-12810AD5D795}" type="datetimeFigureOut">
              <a:rPr lang="ru-RU" smtClean="0"/>
              <a:t>19.12.2020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 anchor="b"/>
          <a:lstStyle>
            <a:lvl1pPr algn="r">
              <a:defRPr sz="1300"/>
            </a:lvl1pPr>
          </a:lstStyle>
          <a:p>
            <a:fld id="{F64D6867-3A7B-41CD-8465-DFDB02EE8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621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/>
          <a:lstStyle>
            <a:lvl1pPr algn="r">
              <a:defRPr sz="1300"/>
            </a:lvl1pPr>
          </a:lstStyle>
          <a:p>
            <a:fld id="{9A5B0284-9D5F-4411-85AE-C723502B03F3}" type="datetimeFigureOut">
              <a:rPr lang="ru-RU" smtClean="0"/>
              <a:t>19.12.2020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7713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19" tIns="48009" rIns="96019" bIns="4800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60"/>
            <a:ext cx="5486400" cy="4476274"/>
          </a:xfrm>
          <a:prstGeom prst="rect">
            <a:avLst/>
          </a:prstGeom>
        </p:spPr>
        <p:txBody>
          <a:bodyPr vert="horz" lIns="96019" tIns="48009" rIns="96019" bIns="4800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6019" tIns="48009" rIns="96019" bIns="48009" rtlCol="0" anchor="b"/>
          <a:lstStyle>
            <a:lvl1pPr algn="r">
              <a:defRPr sz="1300"/>
            </a:lvl1pPr>
          </a:lstStyle>
          <a:p>
            <a:fld id="{F379B79B-DB2B-4CD5-814A-9B98B4921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79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80150" indent="-300057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200230" indent="-24004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80323" indent="-24004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60415" indent="-24004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640507" indent="-24004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120599" indent="-24004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600692" indent="-24004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080784" indent="-24004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E5ABC15-D7E4-4EA9-AD16-2DC60E7C0AD5}" type="slidenum">
              <a:rPr lang="ru-RU">
                <a:solidFill>
                  <a:srgbClr val="000000"/>
                </a:solidFill>
              </a:rPr>
              <a:pPr/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6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79B5-C0E8-4DEC-B843-CFD802502509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5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EDFF-3976-4A02-8E8E-CD0FCE86947B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24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C79C-AFEF-4765-95EA-5EC27CDCF797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8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C99ED-FC50-4E1F-BEE2-229618BF4B5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809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E6CD-C3EA-4964-826B-DBDFD3DCDD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454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1576E-A477-4A8F-B8E1-CE09ED9F70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16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00F-94F7-4EE4-BF77-70450F977F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11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A3B1-D174-422B-8D37-C1E4AA6FE0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32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48C74-A0F5-4BC2-8CE2-0C4D9649EF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541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48480-408C-4501-8F5A-01FE30C533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69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0306-381C-4D5B-9E06-4649BA5CDE8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9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890E8-2E0C-417E-BFEE-5F4A33D2EB54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616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D9A3-581C-4CD2-AFF3-D89BACED836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79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8A5F-314D-4ED3-8660-B6E8A4E671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954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A22D-C206-4A05-896D-250F36D7AB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54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3074" name="Picture 2" descr="C:\Users\Алашева\Desktop\Безымянный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" y="0"/>
            <a:ext cx="9138632" cy="14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6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19.12.2020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4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19.12.2020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19.12.2020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463B4-DAE5-4DD0-ABAD-771AC42380A1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226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DA052-33F4-41DE-B395-245EE861BC3F}" type="datetime1">
              <a:rPr lang="ru-RU" smtClean="0"/>
              <a:t>19.12.2020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40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C8FD-E941-4D88-A7FB-82F465258E11}" type="datetime1">
              <a:rPr lang="ru-RU" smtClean="0"/>
              <a:t>19.12.2020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2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7C26-23C4-4C4C-B6A4-4FB450AC78BE}" type="datetime1">
              <a:rPr lang="ru-RU" smtClean="0"/>
              <a:t>19.12.2020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044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943E4-C181-4B03-9532-655FCF0E28A4}" type="datetime1">
              <a:rPr lang="ru-RU" smtClean="0"/>
              <a:t>19.12.2020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334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E071D-FB04-4893-8DE3-F20A73BF9BBD}" type="datetime1">
              <a:rPr lang="ru-RU" smtClean="0"/>
              <a:t>19.12.2020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357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5B614-68FE-4669-882F-76909CFCC4E3}" type="datetime1">
              <a:rPr lang="ru-RU" smtClean="0"/>
              <a:t>19.12.2020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52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6A0A4-4A80-4891-8D06-4C9590597436}" type="datetime1">
              <a:rPr lang="ru-RU" smtClean="0"/>
              <a:t>19.12.2020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mineco04.ru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87155-3710-49DC-85CF-F751D640F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42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3B5FD-16AF-4FE1-9BB3-4715E8445B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2FD4F-30D5-4D80-B1AE-C8F52315C2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24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340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5" y="27746"/>
            <a:ext cx="3728051" cy="95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050" name="Picture 2" descr="C:\Users\Алашева\Desktop\Безымянный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02363"/>
            <a:ext cx="8028383" cy="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ашева\Desktop\12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90551"/>
            <a:ext cx="1117029" cy="63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47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280920" cy="453650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sz="31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Инструменты поддержки </a:t>
            </a:r>
            <a:b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и развития бизнеса </a:t>
            </a:r>
            <a:b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в Республике Алтай</a:t>
            </a:r>
            <a:br>
              <a:rPr lang="ru-RU" sz="36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докладывает </a:t>
            </a:r>
            <a:br>
              <a:rPr lang="ru-RU" sz="18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Министр экономического развития Республики Алтай</a:t>
            </a:r>
            <a:br>
              <a:rPr lang="ru-RU" sz="18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1800" b="1" dirty="0" err="1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Тупикин</a:t>
            </a:r>
            <a:r>
              <a:rPr lang="ru-RU" sz="18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 Вячеслав Валерьевич</a:t>
            </a:r>
            <a:endParaRPr lang="ru-RU" sz="3100" dirty="0">
              <a:solidFill>
                <a:srgbClr val="0099CC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73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80928"/>
            <a:ext cx="8280920" cy="3384376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sz="31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СПАСИБО ЗА ВНИМАНИЕ!</a:t>
            </a:r>
            <a:br>
              <a:rPr lang="ru-RU" sz="31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</a:br>
            <a:endParaRPr lang="ru-RU" sz="3100" dirty="0">
              <a:solidFill>
                <a:srgbClr val="0099CC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6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82" y="908720"/>
            <a:ext cx="8561590" cy="464772"/>
          </a:xfrm>
        </p:spPr>
        <p:txBody>
          <a:bodyPr>
            <a:noAutofit/>
          </a:bodyPr>
          <a:lstStyle/>
          <a:p>
            <a:r>
              <a:rPr lang="ru-RU" sz="31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В Республике Алтай зарегистрировано: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7496" y="3053096"/>
            <a:ext cx="2464726" cy="19578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ru-RU" sz="1600" dirty="0" smtClean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7641 – </a:t>
            </a:r>
            <a:r>
              <a:rPr lang="ru-RU" sz="2000" dirty="0" err="1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микропредприятия</a:t>
            </a:r>
            <a:endParaRPr lang="ru-RU" sz="2000" dirty="0" smtClean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96,5%</a:t>
            </a:r>
            <a:endParaRPr lang="ru-RU" sz="2000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18421" y="3033948"/>
            <a:ext cx="2592288" cy="198809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252 – </a:t>
            </a:r>
          </a:p>
          <a:p>
            <a:pPr algn="ctr"/>
            <a:r>
              <a:rPr lang="ru-RU" sz="200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малые предприятия</a:t>
            </a:r>
          </a:p>
          <a:p>
            <a:pPr algn="ctr"/>
            <a:endParaRPr lang="ru-RU" sz="20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3,2%</a:t>
            </a:r>
            <a:endParaRPr lang="ru-RU" sz="2000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36908" y="3049082"/>
            <a:ext cx="3240360" cy="19578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– </a:t>
            </a:r>
          </a:p>
          <a:p>
            <a:pPr algn="ctr"/>
            <a:r>
              <a:rPr lang="ru-RU" sz="2000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средние предприятия </a:t>
            </a:r>
          </a:p>
          <a:p>
            <a:pPr algn="ctr"/>
            <a:endParaRPr lang="ru-RU" sz="2000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0,3%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51032" y="1875925"/>
            <a:ext cx="8626236" cy="6747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7917 субъектов малого и среднего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предпринимательства, из них:</a:t>
            </a:r>
            <a:endParaRPr lang="ru-RU" sz="20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72" y="9639"/>
            <a:ext cx="2650613" cy="67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7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601" y="1124744"/>
            <a:ext cx="8561590" cy="7909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Реализована программа по предоставлению безвозмездной финансовой помощи на решение неотложных задач субъектов МСП из наиболее пострадавших отраслей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7495" y="2132856"/>
            <a:ext cx="3280409" cy="439248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Б</a:t>
            </a:r>
            <a:r>
              <a:rPr lang="ru-RU" sz="2000" b="1" dirty="0" smtClean="0">
                <a:solidFill>
                  <a:schemeClr val="tx1"/>
                </a:solidFill>
              </a:rPr>
              <a:t>олее </a:t>
            </a:r>
            <a:r>
              <a:rPr lang="ru-RU" sz="2000" b="1" dirty="0">
                <a:solidFill>
                  <a:schemeClr val="tx1"/>
                </a:solidFill>
              </a:rPr>
              <a:t>3 тысяч субъектов бизнеса </a:t>
            </a:r>
            <a:r>
              <a:rPr lang="ru-RU" sz="2000" b="1" dirty="0" smtClean="0">
                <a:solidFill>
                  <a:schemeClr val="tx1"/>
                </a:solidFill>
              </a:rPr>
              <a:t>(около 40% от общего количества) осуществляют </a:t>
            </a:r>
            <a:r>
              <a:rPr lang="ru-RU" sz="2000" b="1" dirty="0">
                <a:solidFill>
                  <a:schemeClr val="tx1"/>
                </a:solidFill>
              </a:rPr>
              <a:t>деятельность в отраслях, отнесенных к пострадавшим в период распространения </a:t>
            </a:r>
            <a:r>
              <a:rPr lang="ru-RU" sz="2000" b="1" dirty="0" err="1">
                <a:solidFill>
                  <a:schemeClr val="tx1"/>
                </a:solidFill>
              </a:rPr>
              <a:t>коронавирусной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инфекции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81846" y="2132855"/>
            <a:ext cx="5040559" cy="43924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    На поддержку поддержка бизнеса   выделено около – 263,6 млн. руб.,          в том числе: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</a:t>
            </a:r>
            <a:r>
              <a:rPr lang="ru-RU" sz="2000" dirty="0">
                <a:solidFill>
                  <a:schemeClr val="tx1"/>
                </a:solidFill>
              </a:rPr>
              <a:t>субсидии на выплату заработной платы и сохранение условий оплаты труда – более 108 млн. руб.</a:t>
            </a:r>
          </a:p>
          <a:p>
            <a:r>
              <a:rPr lang="ru-RU" sz="2000" dirty="0">
                <a:solidFill>
                  <a:schemeClr val="tx1"/>
                </a:solidFill>
              </a:rPr>
              <a:t>-отсрочки и освобождения от уплаты налогов, арендной платы, поддержка микрокредитования – более 133 млн. руб.</a:t>
            </a:r>
          </a:p>
          <a:p>
            <a:r>
              <a:rPr lang="ru-RU" sz="2000" dirty="0">
                <a:solidFill>
                  <a:schemeClr val="tx1"/>
                </a:solidFill>
              </a:rPr>
              <a:t>-субсидии на дезинфекционные мероприятия, в том числе турбизнесу – более 21 млн. руб. 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2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72" y="9639"/>
            <a:ext cx="2650613" cy="67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07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/>
          <p:cNvCxnSpPr/>
          <p:nvPr/>
        </p:nvCxnSpPr>
        <p:spPr>
          <a:xfrm flipV="1">
            <a:off x="8174120" y="734907"/>
            <a:ext cx="969881" cy="5878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51520" y="734907"/>
            <a:ext cx="9049913" cy="95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algn="ctr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ru-RU" sz="31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+mj-ea"/>
                <a:cs typeface="Times New Roman" pitchFamily="18" charset="0"/>
              </a:rPr>
              <a:t>Реализованы специальные кредитные программы </a:t>
            </a:r>
          </a:p>
        </p:txBody>
      </p:sp>
      <p:graphicFrame>
        <p:nvGraphicFramePr>
          <p:cNvPr id="40" name="Схема 39"/>
          <p:cNvGraphicFramePr/>
          <p:nvPr>
            <p:extLst>
              <p:ext uri="{D42A27DB-BD31-4B8C-83A1-F6EECF244321}">
                <p14:modId xmlns:p14="http://schemas.microsoft.com/office/powerpoint/2010/main" val="3985756019"/>
              </p:ext>
            </p:extLst>
          </p:nvPr>
        </p:nvGraphicFramePr>
        <p:xfrm>
          <a:off x="674334" y="1459728"/>
          <a:ext cx="7950200" cy="3785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2" name="Группа 41"/>
          <p:cNvGrpSpPr/>
          <p:nvPr/>
        </p:nvGrpSpPr>
        <p:grpSpPr>
          <a:xfrm>
            <a:off x="827584" y="4943383"/>
            <a:ext cx="7560840" cy="876733"/>
            <a:chOff x="-2115840" y="259887"/>
            <a:chExt cx="2894998" cy="477360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-2115840" y="266991"/>
              <a:ext cx="2894998" cy="442800"/>
            </a:xfrm>
            <a:prstGeom prst="roundRect">
              <a:avLst/>
            </a:prstGeom>
            <a:solidFill>
              <a:srgbClr val="B2CE0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-2103573" y="259887"/>
              <a:ext cx="2870464" cy="477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7166" tIns="0" rIns="97166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prstClr val="black"/>
                  </a:solidFill>
                </a:rPr>
                <a:t>Главная особенность программы: при сохранении 90% персонала </a:t>
              </a: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solidFill>
                    <a:prstClr val="black"/>
                  </a:solidFill>
                </a:rPr>
                <a:t>возврат средств не потребуется 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5420"/>
            <a:ext cx="9156949" cy="39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938"/>
            <a:ext cx="2386955" cy="606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3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49" y="6465420"/>
            <a:ext cx="9156949" cy="39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0383"/>
            <a:ext cx="2602979" cy="66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066" y="853052"/>
            <a:ext cx="3011685" cy="4206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55576" y="919769"/>
            <a:ext cx="820891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+mj-ea"/>
                <a:cs typeface="Times New Roman" pitchFamily="18" charset="0"/>
              </a:rPr>
              <a:t>Меры поддержки </a:t>
            </a: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+mj-ea"/>
                <a:cs typeface="Times New Roman" pitchFamily="18" charset="0"/>
              </a:rPr>
              <a:t>субъектов МСП распространяются на </a:t>
            </a: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+mj-ea"/>
                <a:cs typeface="Times New Roman" pitchFamily="18" charset="0"/>
              </a:rPr>
              <a:t>физических лиц, применяющих «налог </a:t>
            </a:r>
            <a:r>
              <a:rPr lang="ru-RU" sz="3100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+mj-ea"/>
                <a:cs typeface="Times New Roman" pitchFamily="18" charset="0"/>
              </a:rPr>
              <a:t>на профессиональный доход»</a:t>
            </a:r>
            <a:endParaRPr lang="ru-RU" sz="3100" b="1" dirty="0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2851556"/>
            <a:ext cx="2448272" cy="3480565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15151" y="3235005"/>
            <a:ext cx="5040559" cy="23762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Республике Алтай режим веден </a:t>
            </a:r>
            <a:r>
              <a:rPr lang="ru-RU" sz="2000" b="1" dirty="0" smtClean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с </a:t>
            </a:r>
            <a:r>
              <a:rPr lang="ru-RU" sz="2000" b="1" dirty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июля 2020 года. По состоянию на </a:t>
            </a:r>
            <a:r>
              <a:rPr lang="ru-RU" sz="2000" b="1" dirty="0" smtClean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10 </a:t>
            </a:r>
            <a:r>
              <a:rPr lang="ru-RU" sz="2000" b="1" dirty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декабря 2020 года в республике зарегистрировано 865 самозанятых граждан.</a:t>
            </a:r>
            <a:endParaRPr lang="ru-RU" sz="1200" b="1" dirty="0">
              <a:solidFill>
                <a:srgbClr val="0099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4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476477"/>
            <a:ext cx="2205120" cy="1326518"/>
          </a:xfrm>
          <a:prstGeom prst="rect">
            <a:avLst/>
          </a:prstGeom>
        </p:spPr>
      </p:pic>
      <p:pic>
        <p:nvPicPr>
          <p:cNvPr id="2050" name="Picture 2" descr="http://files.defa.ru/MD/guide_final%20Folder/Links/me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6" t="11508" r="30890" b="17598"/>
          <a:stretch/>
        </p:blipFill>
        <p:spPr bwMode="auto">
          <a:xfrm>
            <a:off x="179512" y="1555739"/>
            <a:ext cx="2708968" cy="364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137" y="73857"/>
            <a:ext cx="1947863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4288" y="908050"/>
            <a:ext cx="912971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5</a:t>
            </a:r>
            <a:endParaRPr lang="ru-RU" dirty="0">
              <a:solidFill>
                <a:srgbClr val="898989"/>
              </a:solidFill>
            </a:endParaRPr>
          </a:p>
        </p:txBody>
      </p:sp>
      <p:sp>
        <p:nvSpPr>
          <p:cNvPr id="4105" name="Прямоугольник 9"/>
          <p:cNvSpPr>
            <a:spLocks noChangeArrowheads="1"/>
          </p:cNvSpPr>
          <p:nvPr/>
        </p:nvSpPr>
        <p:spPr bwMode="auto">
          <a:xfrm>
            <a:off x="1397107" y="1106578"/>
            <a:ext cx="6819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                     </a:t>
            </a:r>
            <a:r>
              <a:rPr lang="ru-RU" sz="3000" i="1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ЦЕНТР «МОЙ БИЗНЕС»</a:t>
            </a:r>
            <a:endParaRPr lang="ru-RU" sz="3000" i="1" dirty="0">
              <a:solidFill>
                <a:srgbClr val="50A2DA"/>
              </a:solidFill>
              <a:latin typeface="Century Gothic" pitchFamily="34" charset="0"/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3" y="1867930"/>
            <a:ext cx="63291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000" b="1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Фонд поддержки </a:t>
            </a:r>
            <a:r>
              <a:rPr lang="ru-RU" sz="3000" b="1" dirty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малого и среднего предпринимательства </a:t>
            </a:r>
            <a:r>
              <a:rPr lang="ru-RU" sz="3000" b="1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РА </a:t>
            </a:r>
            <a:endParaRPr lang="ru-RU" sz="3000" b="1" dirty="0">
              <a:solidFill>
                <a:srgbClr val="50A2DA"/>
              </a:solidFill>
              <a:latin typeface="Century Gothic" pitchFamily="34" charset="0"/>
              <a:ea typeface="Calibri"/>
              <a:cs typeface="Times New Roman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86737" y="3377836"/>
            <a:ext cx="512520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1" dirty="0"/>
              <a:t>За 2020 год Фондом выдано 223 </a:t>
            </a:r>
            <a:r>
              <a:rPr lang="ru-RU" sz="2000" b="1" i="1" dirty="0" err="1"/>
              <a:t>микрозайма</a:t>
            </a:r>
            <a:r>
              <a:rPr lang="ru-RU" sz="2000" b="1" i="1" dirty="0"/>
              <a:t> на сумму 250 млн. рублей, в </a:t>
            </a:r>
            <a:r>
              <a:rPr lang="ru-RU" sz="2000" b="1" i="1" dirty="0" err="1"/>
              <a:t>т.ч</a:t>
            </a:r>
            <a:r>
              <a:rPr lang="ru-RU" sz="2000" b="1" i="1" dirty="0"/>
              <a:t>. в период действия ограничительных мер – 191 </a:t>
            </a:r>
            <a:r>
              <a:rPr lang="ru-RU" sz="2000" b="1" i="1" dirty="0" err="1"/>
              <a:t>микрозаём</a:t>
            </a:r>
            <a:r>
              <a:rPr lang="ru-RU" sz="2000" b="1" i="1" dirty="0"/>
              <a:t> на 211 млн. руб., предоставлены отсрочки платежей по 51 договору на 54 млн. руб.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16055" y="6032014"/>
            <a:ext cx="2520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Используйте сканер </a:t>
            </a:r>
            <a:r>
              <a:rPr lang="en-US" sz="800" dirty="0"/>
              <a:t>QR-</a:t>
            </a:r>
            <a:r>
              <a:rPr lang="ru-RU" sz="800" dirty="0"/>
              <a:t>кода, чтобы перейти на </a:t>
            </a:r>
            <a:r>
              <a:rPr lang="ru-RU" sz="800" dirty="0" smtClean="0"/>
              <a:t>сайт</a:t>
            </a:r>
            <a:endParaRPr lang="ru-RU" dirty="0"/>
          </a:p>
        </p:txBody>
      </p:sp>
      <p:pic>
        <p:nvPicPr>
          <p:cNvPr id="30" name="Picture 18" descr="http://qrcoder.ru/code/?http%3A%2F%2Faijk-ra.ru%2Findex.php%2Fgarantijnyj-fond-respubliki-altaj&amp;4&amp;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033" y="4980779"/>
            <a:ext cx="979890" cy="97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" y="17503"/>
            <a:ext cx="3328084" cy="84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49" y="6465420"/>
            <a:ext cx="9156949" cy="39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2440908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9"/>
          <p:cNvSpPr>
            <a:spLocks noChangeArrowheads="1"/>
          </p:cNvSpPr>
          <p:nvPr/>
        </p:nvSpPr>
        <p:spPr bwMode="auto">
          <a:xfrm>
            <a:off x="206470" y="572030"/>
            <a:ext cx="89289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Региональный агропромышленный парк в </a:t>
            </a:r>
            <a:r>
              <a:rPr lang="ru-RU" sz="3000" dirty="0" err="1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Майминском</a:t>
            </a:r>
            <a:r>
              <a:rPr lang="ru-RU" sz="3000" dirty="0" smtClean="0">
                <a:solidFill>
                  <a:srgbClr val="50A2DA"/>
                </a:solidFill>
                <a:latin typeface="Century Gothic" pitchFamily="34" charset="0"/>
                <a:ea typeface="Calibri"/>
                <a:cs typeface="Times New Roman"/>
              </a:rPr>
              <a:t> районе</a:t>
            </a:r>
            <a:endParaRPr lang="ru-RU" sz="3000" i="1" dirty="0">
              <a:solidFill>
                <a:srgbClr val="50A2DA"/>
              </a:solidFill>
              <a:latin typeface="Century Gothic" pitchFamily="34" charset="0"/>
              <a:ea typeface="Calibri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17581">
            <a:off x="320544" y="1804511"/>
            <a:ext cx="5364485" cy="29797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0521" y="3573015"/>
            <a:ext cx="4788420" cy="264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5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28" y="6479128"/>
            <a:ext cx="9156949" cy="39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171" y="1120327"/>
            <a:ext cx="86287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Общий планируемый объем частных инвестиций по проекту создания агропромышленного парка до 2024 года составляет 513 млн. руб.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79912" y="2942248"/>
            <a:ext cx="50999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предполагает создание на одной площадке предприятий по переработке мяса,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агросырья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дикоросов (папоротника, кедрового ореха, черемши), меда (260 тонн ежегодно), а также производство напитков (650 тыс. литров ежегодно).   Доступ к производственным площадям и инфраструктуре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агропромпарка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будет обеспечен не менее 10 резидентам (с планируемым годовым оборотом более 260 млн. руб. и созданием 166 рабочих мест). </a:t>
            </a:r>
            <a:endParaRPr lang="ru-RU" b="1" dirty="0" smtClean="0">
              <a:solidFill>
                <a:srgbClr val="943634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4" y="94743"/>
            <a:ext cx="2314947" cy="58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38" y="2942248"/>
            <a:ext cx="3451158" cy="313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49" y="6465420"/>
            <a:ext cx="9156949" cy="39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9032" y="908720"/>
            <a:ext cx="87727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dirty="0" smtClean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азработана </a:t>
            </a:r>
            <a:r>
              <a:rPr lang="ru-RU" sz="2400" b="1" dirty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новая редакция паспорта национального проекта «Малое и среднее предпринимательства и поддержка индивидуальной предпринимательской инициативы</a:t>
            </a:r>
            <a:r>
              <a:rPr lang="ru-RU" sz="2400" b="1" dirty="0" smtClean="0">
                <a:solidFill>
                  <a:srgbClr val="0099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>
              <a:defRPr/>
            </a:pPr>
            <a:endParaRPr lang="ru-RU" sz="2400" b="1" dirty="0" smtClean="0">
              <a:solidFill>
                <a:srgbClr val="0099CC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endParaRPr lang="ru-RU" sz="2400" b="1" i="1" dirty="0">
              <a:solidFill>
                <a:srgbClr val="0099CC"/>
              </a:solidFill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52120" y="4869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88" y="188640"/>
            <a:ext cx="2026915" cy="5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611560" y="2204864"/>
            <a:ext cx="8280920" cy="39604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ru-RU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Приоритетами нацпроекта являются: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создание благоприятных условий для работы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самозанятых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создание условий для легкого старта и комфортного ведения бизнеса;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расширение мер поддержки для социальных предприятий;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акселерация субъектов МСП, направленная на комплексную поддержку действующих предпринимателей, планирующих рост своего бизнеса;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создание цифровой платформы МСП для функционирования единого информационного пространства для субъектов МСП, а также физических лиц, желающих начать предпринимательскую деятельность.</a:t>
            </a: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1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10942</TotalTime>
  <Words>409</Words>
  <Application>Microsoft Office PowerPoint</Application>
  <PresentationFormat>Экран (4:3)</PresentationFormat>
  <Paragraphs>53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Georgia</vt:lpstr>
      <vt:lpstr>Times New Roman</vt:lpstr>
      <vt:lpstr>Тема Office</vt:lpstr>
      <vt:lpstr>2_Тема Office</vt:lpstr>
      <vt:lpstr>Тема3</vt:lpstr>
      <vt:lpstr> Инструменты поддержки  и развития бизнеса  в Республике Алтай   докладывает  Министр экономического развития Республики Алтай Тупикин Вячеслав Валерьевич</vt:lpstr>
      <vt:lpstr>В Республике Алтай зарегистрировано:</vt:lpstr>
      <vt:lpstr>Реализована программа по предоставлению безвозмездной финансовой помощи на решение неотложных задач субъектов МСП из наиболее пострадавших отраслей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Tondoeva</dc:creator>
  <cp:lastModifiedBy>Минэкономразвития РА</cp:lastModifiedBy>
  <cp:revision>183</cp:revision>
  <cp:lastPrinted>2020-12-19T09:06:56Z</cp:lastPrinted>
  <dcterms:created xsi:type="dcterms:W3CDTF">2018-04-13T08:37:31Z</dcterms:created>
  <dcterms:modified xsi:type="dcterms:W3CDTF">2020-12-19T11:57:09Z</dcterms:modified>
</cp:coreProperties>
</file>