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8" r:id="rId3"/>
    <p:sldId id="267" r:id="rId4"/>
    <p:sldId id="257" r:id="rId5"/>
    <p:sldId id="261" r:id="rId6"/>
    <p:sldId id="260" r:id="rId7"/>
    <p:sldId id="262" r:id="rId8"/>
    <p:sldId id="264" r:id="rId9"/>
    <p:sldId id="266" r:id="rId1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4439"/>
    <a:srgbClr val="0B3B34"/>
    <a:srgbClr val="0B3B33"/>
    <a:srgbClr val="073D36"/>
    <a:srgbClr val="34C0EC"/>
    <a:srgbClr val="5ECDF0"/>
    <a:srgbClr val="4CC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83429" autoAdjust="0"/>
  </p:normalViewPr>
  <p:slideViewPr>
    <p:cSldViewPr>
      <p:cViewPr>
        <p:scale>
          <a:sx n="125" d="100"/>
          <a:sy n="125" d="100"/>
        </p:scale>
        <p:origin x="-124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168" y="-77"/>
      </p:cViewPr>
      <p:guideLst>
        <p:guide orient="horz" pos="3110"/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5" y="3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r">
              <a:defRPr sz="1200"/>
            </a:lvl1pPr>
          </a:lstStyle>
          <a:p>
            <a:fld id="{38A61AF2-3DEB-4F18-A3F4-4D91215CB0A0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5" y="9428585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r">
              <a:defRPr sz="1200"/>
            </a:lvl1pPr>
          </a:lstStyle>
          <a:p>
            <a:fld id="{0989848B-767E-491A-A975-8B5E4B891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535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3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r">
              <a:defRPr sz="1200"/>
            </a:lvl1pPr>
          </a:lstStyle>
          <a:p>
            <a:fld id="{E221F9BC-5C9E-4A9B-9EA5-F05869D13255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0" tIns="45710" rIns="91420" bIns="457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6"/>
            <a:ext cx="5438140" cy="4466986"/>
          </a:xfrm>
          <a:prstGeom prst="rect">
            <a:avLst/>
          </a:prstGeom>
        </p:spPr>
        <p:txBody>
          <a:bodyPr vert="horz" lIns="91420" tIns="45710" rIns="91420" bIns="4571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r">
              <a:defRPr sz="1200"/>
            </a:lvl1pPr>
          </a:lstStyle>
          <a:p>
            <a:fld id="{BFF9F8CD-C94F-4244-8EEA-EEE08C196F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88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9F8CD-C94F-4244-8EEA-EEE08C196F5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774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3074" name="Picture 2" descr="C:\Users\Алашева\Desktop\Безымянный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" y="0"/>
            <a:ext cx="9138632" cy="144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334096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971600" y="188640"/>
            <a:ext cx="36004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1400" b="0" dirty="0" smtClean="0">
                <a:solidFill>
                  <a:srgbClr val="34C0EC"/>
                </a:solidFill>
                <a:latin typeface="+mn-lt"/>
                <a:ea typeface="Cambria Math" pitchFamily="18" charset="0"/>
              </a:rPr>
              <a:t>МИНИСТЕРСТВО</a:t>
            </a:r>
          </a:p>
          <a:p>
            <a:pPr algn="l"/>
            <a:r>
              <a:rPr lang="ru-RU" sz="1400" b="0" dirty="0" smtClean="0">
                <a:solidFill>
                  <a:srgbClr val="34C0EC"/>
                </a:solidFill>
                <a:latin typeface="+mn-lt"/>
                <a:ea typeface="Cambria Math" pitchFamily="18" charset="0"/>
              </a:rPr>
              <a:t>ЭКОНОМИЧЕСКОГО РАЗВИТИЯ</a:t>
            </a:r>
          </a:p>
          <a:p>
            <a:pPr algn="l"/>
            <a:r>
              <a:rPr lang="ru-RU" sz="1400" b="0" dirty="0" smtClean="0">
                <a:solidFill>
                  <a:srgbClr val="34C0EC"/>
                </a:solidFill>
                <a:latin typeface="+mn-lt"/>
                <a:ea typeface="Cambria Math" pitchFamily="18" charset="0"/>
              </a:rPr>
              <a:t>РЕСПУБЛИКИ</a:t>
            </a:r>
            <a:r>
              <a:rPr lang="ru-RU" sz="1400" b="0" baseline="0" dirty="0" smtClean="0">
                <a:solidFill>
                  <a:srgbClr val="34C0EC"/>
                </a:solidFill>
                <a:latin typeface="+mn-lt"/>
                <a:ea typeface="Cambria Math" pitchFamily="18" charset="0"/>
              </a:rPr>
              <a:t> АЛТАЙ</a:t>
            </a:r>
            <a:endParaRPr lang="ru-RU" sz="1400" b="0" dirty="0" smtClean="0">
              <a:solidFill>
                <a:srgbClr val="34C0EC"/>
              </a:solidFill>
              <a:latin typeface="+mn-lt"/>
              <a:ea typeface="Cambria Math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2676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916832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36274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56792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36274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340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75" y="27746"/>
            <a:ext cx="3728051" cy="95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2050" name="Picture 2" descr="C:\Users\Алашева\Desktop\Безымянный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02363"/>
            <a:ext cx="8028383" cy="65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ашева\Desktop\12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190551"/>
            <a:ext cx="1117029" cy="63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0207"/>
            <a:ext cx="36274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26" y="0"/>
            <a:ext cx="915132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3860" y="260648"/>
            <a:ext cx="8568952" cy="1080120"/>
          </a:xfrm>
        </p:spPr>
        <p:txBody>
          <a:bodyPr/>
          <a:lstStyle/>
          <a:p>
            <a:r>
              <a:rPr lang="ru-RU" sz="2800" b="1" i="1" dirty="0">
                <a:solidFill>
                  <a:srgbClr val="0A4439"/>
                </a:solidFill>
              </a:rPr>
              <a:t>«Региональный Агропромышленный парк </a:t>
            </a:r>
            <a:r>
              <a:rPr lang="ru-RU" sz="2800" b="1" dirty="0">
                <a:solidFill>
                  <a:srgbClr val="0A4439"/>
                </a:solidFill>
              </a:rPr>
              <a:t/>
            </a:r>
            <a:br>
              <a:rPr lang="ru-RU" sz="2800" b="1" dirty="0">
                <a:solidFill>
                  <a:srgbClr val="0A4439"/>
                </a:solidFill>
              </a:rPr>
            </a:br>
            <a:r>
              <a:rPr lang="ru-RU" sz="2800" b="1" i="1" dirty="0">
                <a:solidFill>
                  <a:srgbClr val="0A4439"/>
                </a:solidFill>
              </a:rPr>
              <a:t>в </a:t>
            </a:r>
            <a:r>
              <a:rPr lang="ru-RU" sz="2800" b="1" i="1" dirty="0" err="1">
                <a:solidFill>
                  <a:srgbClr val="0A4439"/>
                </a:solidFill>
              </a:rPr>
              <a:t>Майминском</a:t>
            </a:r>
            <a:r>
              <a:rPr lang="ru-RU" sz="2800" b="1" i="1" dirty="0">
                <a:solidFill>
                  <a:srgbClr val="0A4439"/>
                </a:solidFill>
              </a:rPr>
              <a:t> районе Республики Алтай»</a:t>
            </a:r>
            <a:r>
              <a:rPr lang="ru-RU" sz="2800" b="1" dirty="0">
                <a:solidFill>
                  <a:srgbClr val="0A4439"/>
                </a:solidFill>
              </a:rPr>
              <a:t/>
            </a:r>
            <a:br>
              <a:rPr lang="ru-RU" sz="2800" b="1" dirty="0">
                <a:solidFill>
                  <a:srgbClr val="0A4439"/>
                </a:solidFill>
              </a:rPr>
            </a:br>
            <a:r>
              <a:rPr lang="ru-RU" sz="2600" b="1" dirty="0" smtClean="0">
                <a:solidFill>
                  <a:srgbClr val="0A4439"/>
                </a:solidFill>
              </a:rPr>
              <a:t/>
            </a:r>
            <a:br>
              <a:rPr lang="ru-RU" sz="2600" b="1" dirty="0" smtClean="0">
                <a:solidFill>
                  <a:srgbClr val="0A4439"/>
                </a:solidFill>
              </a:rPr>
            </a:br>
            <a:endParaRPr lang="ru-RU" sz="2600" b="1" dirty="0">
              <a:solidFill>
                <a:srgbClr val="0A4439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3528" y="5373216"/>
            <a:ext cx="5472608" cy="130003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600" b="1" dirty="0" smtClean="0"/>
              <a:t/>
            </a:r>
            <a:br>
              <a:rPr lang="ru-RU" sz="2600" b="1" dirty="0" smtClean="0"/>
            </a:br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val="323515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3860" y="260648"/>
            <a:ext cx="8568952" cy="1008112"/>
          </a:xfrm>
        </p:spPr>
        <p:txBody>
          <a:bodyPr/>
          <a:lstStyle/>
          <a:p>
            <a:pPr algn="just"/>
            <a:r>
              <a:rPr lang="ru-RU" sz="2800" b="1" i="1" dirty="0" smtClean="0">
                <a:solidFill>
                  <a:srgbClr val="0A4439"/>
                </a:solidFill>
              </a:rPr>
              <a:t>«Региональный Агропромышленный парк </a:t>
            </a:r>
            <a:r>
              <a:rPr lang="ru-RU" sz="2800" b="1" dirty="0" smtClean="0">
                <a:solidFill>
                  <a:srgbClr val="0A4439"/>
                </a:solidFill>
              </a:rPr>
              <a:t/>
            </a:r>
            <a:br>
              <a:rPr lang="ru-RU" sz="2800" b="1" dirty="0" smtClean="0">
                <a:solidFill>
                  <a:srgbClr val="0A4439"/>
                </a:solidFill>
              </a:rPr>
            </a:br>
            <a:r>
              <a:rPr lang="ru-RU" sz="2800" b="1" i="1" dirty="0" smtClean="0">
                <a:solidFill>
                  <a:srgbClr val="0A4439"/>
                </a:solidFill>
              </a:rPr>
              <a:t>в </a:t>
            </a:r>
            <a:r>
              <a:rPr lang="ru-RU" sz="2800" b="1" i="1" dirty="0" err="1" smtClean="0">
                <a:solidFill>
                  <a:srgbClr val="0A4439"/>
                </a:solidFill>
              </a:rPr>
              <a:t>Майминском</a:t>
            </a:r>
            <a:r>
              <a:rPr lang="ru-RU" sz="2800" b="1" i="1" dirty="0" smtClean="0">
                <a:solidFill>
                  <a:srgbClr val="0A4439"/>
                </a:solidFill>
              </a:rPr>
              <a:t> районе Республики Алтай»</a:t>
            </a:r>
            <a:r>
              <a:rPr lang="ru-RU" sz="2800" b="1" dirty="0" smtClean="0">
                <a:solidFill>
                  <a:srgbClr val="0A4439"/>
                </a:solidFill>
              </a:rPr>
              <a:t/>
            </a:r>
            <a:br>
              <a:rPr lang="ru-RU" sz="2800" b="1" dirty="0" smtClean="0">
                <a:solidFill>
                  <a:srgbClr val="0A4439"/>
                </a:solidFill>
              </a:rPr>
            </a:br>
            <a:r>
              <a:rPr lang="ru-RU" sz="2800" b="1" dirty="0" smtClean="0">
                <a:solidFill>
                  <a:srgbClr val="0A4439"/>
                </a:solidFill>
              </a:rPr>
              <a:t/>
            </a:r>
            <a:br>
              <a:rPr lang="ru-RU" sz="2800" b="1" dirty="0" smtClean="0">
                <a:solidFill>
                  <a:srgbClr val="0A4439"/>
                </a:solidFill>
              </a:rPr>
            </a:br>
            <a:endParaRPr lang="ru-RU" sz="1200" b="1" i="1" dirty="0">
              <a:solidFill>
                <a:srgbClr val="0B3B34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3528" y="5373216"/>
            <a:ext cx="5472608" cy="130003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600" b="1" dirty="0" smtClean="0"/>
              <a:t/>
            </a:r>
            <a:br>
              <a:rPr lang="ru-RU" sz="2600" b="1" dirty="0" smtClean="0"/>
            </a:br>
            <a:endParaRPr lang="ru-RU" sz="2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979986"/>
              </p:ext>
            </p:extLst>
          </p:nvPr>
        </p:nvGraphicFramePr>
        <p:xfrm>
          <a:off x="179512" y="1124743"/>
          <a:ext cx="8784976" cy="2544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11574"/>
                <a:gridCol w="2573402"/>
              </a:tblGrid>
              <a:tr h="466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0A4439"/>
                          </a:solidFill>
                          <a:effectLst/>
                        </a:rPr>
                        <a:t>Тип проекта (</a:t>
                      </a:r>
                      <a:r>
                        <a:rPr lang="ru-RU" sz="1000" i="1" dirty="0" err="1">
                          <a:solidFill>
                            <a:srgbClr val="0A4439"/>
                          </a:solidFill>
                          <a:effectLst/>
                        </a:rPr>
                        <a:t>greenfield</a:t>
                      </a:r>
                      <a:r>
                        <a:rPr lang="ru-RU" sz="1000" i="1" dirty="0">
                          <a:solidFill>
                            <a:srgbClr val="0A4439"/>
                          </a:solidFill>
                          <a:effectLst/>
                        </a:rPr>
                        <a:t>/</a:t>
                      </a:r>
                      <a:r>
                        <a:rPr lang="ru-RU" sz="1000" i="1" dirty="0" err="1">
                          <a:solidFill>
                            <a:srgbClr val="0A4439"/>
                          </a:solidFill>
                          <a:effectLst/>
                        </a:rPr>
                        <a:t>brownfield</a:t>
                      </a:r>
                      <a:r>
                        <a:rPr lang="ru-RU" sz="1000" i="1" dirty="0">
                          <a:solidFill>
                            <a:srgbClr val="0A4439"/>
                          </a:solidFill>
                          <a:effectLst/>
                        </a:rPr>
                        <a:t>)</a:t>
                      </a:r>
                      <a:endParaRPr lang="ru-RU" sz="1000" i="1" dirty="0">
                        <a:solidFill>
                          <a:srgbClr val="0A443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err="1">
                          <a:solidFill>
                            <a:srgbClr val="0A4439"/>
                          </a:solidFill>
                          <a:effectLst/>
                        </a:rPr>
                        <a:t>greenfield</a:t>
                      </a:r>
                      <a:endParaRPr lang="ru-RU" sz="1000" i="1" dirty="0">
                        <a:solidFill>
                          <a:srgbClr val="0A443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0A4439"/>
                          </a:solidFill>
                          <a:effectLst/>
                        </a:rPr>
                        <a:t>Площадь земельного участка под создание парка, га</a:t>
                      </a:r>
                      <a:endParaRPr lang="ru-RU" sz="1000" i="1" dirty="0">
                        <a:solidFill>
                          <a:srgbClr val="0A443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rgbClr val="0B3B33"/>
                          </a:solidFill>
                          <a:effectLst/>
                        </a:rPr>
                        <a:t>8 га</a:t>
                      </a:r>
                      <a:endParaRPr lang="ru-RU" sz="1000" b="1" i="1" dirty="0">
                        <a:solidFill>
                          <a:srgbClr val="0B3B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/>
                </a:tc>
              </a:tr>
              <a:tr h="415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0A4439"/>
                          </a:solidFill>
                          <a:effectLst/>
                        </a:rPr>
                        <a:t>Планируемая площадь </a:t>
                      </a:r>
                      <a:r>
                        <a:rPr lang="ru-RU" sz="1000" i="1" dirty="0" smtClean="0">
                          <a:solidFill>
                            <a:srgbClr val="0A4439"/>
                          </a:solidFill>
                          <a:effectLst/>
                        </a:rPr>
                        <a:t>застройки </a:t>
                      </a:r>
                      <a:endParaRPr lang="ru-RU" sz="1000" i="1" dirty="0">
                        <a:solidFill>
                          <a:srgbClr val="0A443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rgbClr val="0B3B33"/>
                          </a:solidFill>
                          <a:effectLst/>
                        </a:rPr>
                        <a:t>7 000 </a:t>
                      </a:r>
                      <a:r>
                        <a:rPr lang="ru-RU" sz="1000" b="1" i="1" dirty="0" err="1">
                          <a:solidFill>
                            <a:srgbClr val="0B3B33"/>
                          </a:solidFill>
                          <a:effectLst/>
                        </a:rPr>
                        <a:t>кв.м</a:t>
                      </a:r>
                      <a:endParaRPr lang="ru-RU" sz="1000" b="1" i="1" dirty="0">
                        <a:solidFill>
                          <a:srgbClr val="0B3B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/>
                </a:tc>
              </a:tr>
              <a:tr h="415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0A4439"/>
                          </a:solidFill>
                          <a:effectLst/>
                        </a:rPr>
                        <a:t>Планируемое количество резидентов, ед.</a:t>
                      </a:r>
                      <a:endParaRPr lang="ru-RU" sz="1000" i="1" dirty="0">
                        <a:solidFill>
                          <a:srgbClr val="0A443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smtClean="0">
                          <a:solidFill>
                            <a:srgbClr val="0B3B33"/>
                          </a:solidFill>
                          <a:effectLst/>
                        </a:rPr>
                        <a:t>10 резидентов</a:t>
                      </a:r>
                      <a:endParaRPr lang="ru-RU" sz="1000" b="1" i="1" dirty="0">
                        <a:solidFill>
                          <a:srgbClr val="0B3B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/>
                </a:tc>
              </a:tr>
              <a:tr h="415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0A4439"/>
                          </a:solidFill>
                          <a:effectLst/>
                        </a:rPr>
                        <a:t>Количество планируемых к созданию рабочих </a:t>
                      </a:r>
                      <a:r>
                        <a:rPr lang="ru-RU" sz="1000" i="1" dirty="0" smtClean="0">
                          <a:solidFill>
                            <a:srgbClr val="0A4439"/>
                          </a:solidFill>
                          <a:effectLst/>
                        </a:rPr>
                        <a:t>мест </a:t>
                      </a:r>
                      <a:endParaRPr lang="ru-RU" sz="1000" i="1" dirty="0">
                        <a:solidFill>
                          <a:srgbClr val="0A443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000" b="1" i="1" dirty="0" smtClean="0">
                          <a:solidFill>
                            <a:srgbClr val="0B3B33"/>
                          </a:solidFill>
                          <a:effectLst/>
                          <a:latin typeface="Calibri"/>
                          <a:cs typeface="Times New Roman"/>
                        </a:rPr>
                        <a:t>166 рабочих мест</a:t>
                      </a:r>
                      <a:endParaRPr lang="ru-RU" sz="1000" b="1" i="1" dirty="0">
                        <a:solidFill>
                          <a:srgbClr val="0B3B33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152400" marR="152400" marT="114300" marB="114300" anchor="ctr"/>
                </a:tc>
              </a:tr>
              <a:tr h="415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0A4439"/>
                          </a:solidFill>
                          <a:effectLst/>
                        </a:rPr>
                        <a:t>Инвестиционные расходы в создание парка, млн. руб. (без учета 4 </a:t>
                      </a:r>
                      <a:r>
                        <a:rPr lang="ru-RU" sz="1000" i="1" dirty="0" smtClean="0">
                          <a:solidFill>
                            <a:srgbClr val="0A4439"/>
                          </a:solidFill>
                          <a:effectLst/>
                        </a:rPr>
                        <a:t>этапа-на стадии проектирования)</a:t>
                      </a:r>
                      <a:endParaRPr lang="ru-RU" sz="1000" i="1" dirty="0">
                        <a:solidFill>
                          <a:srgbClr val="0A4439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smtClean="0">
                          <a:solidFill>
                            <a:srgbClr val="0B3B33"/>
                          </a:solidFill>
                          <a:effectLst/>
                        </a:rPr>
                        <a:t>560 </a:t>
                      </a:r>
                      <a:r>
                        <a:rPr lang="ru-RU" sz="1000" b="1" i="1" dirty="0" err="1" smtClean="0">
                          <a:solidFill>
                            <a:srgbClr val="0B3B33"/>
                          </a:solidFill>
                          <a:effectLst/>
                        </a:rPr>
                        <a:t>млн.руб</a:t>
                      </a:r>
                      <a:r>
                        <a:rPr lang="ru-RU" sz="1000" b="1" i="1" dirty="0" smtClean="0">
                          <a:solidFill>
                            <a:srgbClr val="0B3B33"/>
                          </a:solidFill>
                          <a:effectLst/>
                        </a:rPr>
                        <a:t>.</a:t>
                      </a:r>
                      <a:endParaRPr lang="ru-RU" sz="1000" b="1" i="1" dirty="0">
                        <a:solidFill>
                          <a:srgbClr val="0B3B33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400" marR="152400" marT="114300" marB="11430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79512" y="3645024"/>
            <a:ext cx="892899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i="1" dirty="0">
                <a:solidFill>
                  <a:srgbClr val="0B3B34"/>
                </a:solidFill>
              </a:rPr>
              <a:t>Проект создания и развития агропромышленного парка в Ре</a:t>
            </a:r>
            <a:r>
              <a:rPr lang="ru-RU" sz="1200" dirty="0">
                <a:solidFill>
                  <a:srgbClr val="0B3B34"/>
                </a:solidFill>
              </a:rPr>
              <a:t>с</a:t>
            </a:r>
            <a:r>
              <a:rPr lang="ru-RU" sz="1200" i="1" dirty="0">
                <a:solidFill>
                  <a:srgbClr val="0B3B34"/>
                </a:solidFill>
              </a:rPr>
              <a:t>публики Алтай планируется к строительству в 2020-2022 гг. в рамках национального проекта </a:t>
            </a:r>
            <a:r>
              <a:rPr lang="ru-RU" sz="1200" i="1" dirty="0" smtClean="0">
                <a:solidFill>
                  <a:srgbClr val="0B3B34"/>
                </a:solidFill>
              </a:rPr>
              <a:t>:</a:t>
            </a:r>
          </a:p>
          <a:p>
            <a:pPr algn="just"/>
            <a:r>
              <a:rPr lang="ru-RU" sz="1200" i="1" dirty="0" smtClean="0">
                <a:solidFill>
                  <a:srgbClr val="0B3B34"/>
                </a:solidFill>
              </a:rPr>
              <a:t>«</a:t>
            </a:r>
            <a:r>
              <a:rPr lang="ru-RU" sz="1200" i="1" dirty="0">
                <a:solidFill>
                  <a:srgbClr val="0B3B34"/>
                </a:solidFill>
              </a:rPr>
              <a:t>Малое и среднее предпринимательство и поддержка индивидуальной предпринимательской инициативы».</a:t>
            </a:r>
            <a:br>
              <a:rPr lang="ru-RU" sz="1200" i="1" dirty="0">
                <a:solidFill>
                  <a:srgbClr val="0B3B34"/>
                </a:solidFill>
              </a:rPr>
            </a:br>
            <a:r>
              <a:rPr lang="ru-RU" sz="1200" b="1" i="1" dirty="0" smtClean="0">
                <a:solidFill>
                  <a:srgbClr val="0B3B34"/>
                </a:solidFill>
              </a:rPr>
              <a:t>Цель </a:t>
            </a:r>
            <a:r>
              <a:rPr lang="ru-RU" sz="1200" b="1" i="1" dirty="0">
                <a:solidFill>
                  <a:srgbClr val="0B3B34"/>
                </a:solidFill>
              </a:rPr>
              <a:t>проекта</a:t>
            </a:r>
            <a:r>
              <a:rPr lang="ru-RU" sz="1200" i="1" dirty="0">
                <a:solidFill>
                  <a:srgbClr val="0B3B34"/>
                </a:solidFill>
              </a:rPr>
              <a:t> создания агропромышленного парка – формирование комплексной инфраструктурной основы будущей точки роста агропромышленного комплекса Республики Алтай; организация площадки, отвечающей современным требованиям для размещения предприятий регионального агропромышленного комплекса и предоставления им сопутствующих услуг.</a:t>
            </a:r>
            <a:br>
              <a:rPr lang="ru-RU" sz="1200" i="1" dirty="0">
                <a:solidFill>
                  <a:srgbClr val="0B3B34"/>
                </a:solidFill>
              </a:rPr>
            </a:br>
            <a:r>
              <a:rPr lang="ru-RU" sz="1200" b="1" i="1" dirty="0" smtClean="0">
                <a:solidFill>
                  <a:srgbClr val="0B3B34"/>
                </a:solidFill>
              </a:rPr>
              <a:t>Специализация</a:t>
            </a:r>
            <a:r>
              <a:rPr lang="ru-RU" sz="1200" i="1" dirty="0" smtClean="0">
                <a:solidFill>
                  <a:srgbClr val="0B3B34"/>
                </a:solidFill>
              </a:rPr>
              <a:t> </a:t>
            </a:r>
            <a:r>
              <a:rPr lang="ru-RU" sz="1200" i="1" dirty="0">
                <a:solidFill>
                  <a:srgbClr val="0B3B34"/>
                </a:solidFill>
              </a:rPr>
              <a:t>агропромышленного парка по виду деятельности предприятий-резидентов – перерабатывающая (пищевая) промышленность, в том числе: изготовление напитков и воды, </a:t>
            </a:r>
            <a:r>
              <a:rPr lang="ru-RU" sz="1200" i="1" dirty="0" smtClean="0">
                <a:solidFill>
                  <a:srgbClr val="0B3B34"/>
                </a:solidFill>
              </a:rPr>
              <a:t>переработка </a:t>
            </a:r>
            <a:r>
              <a:rPr lang="ru-RU" sz="1200" i="1" dirty="0">
                <a:solidFill>
                  <a:srgbClr val="0B3B34"/>
                </a:solidFill>
              </a:rPr>
              <a:t>дикоросов, переработка меда</a:t>
            </a:r>
            <a:br>
              <a:rPr lang="ru-RU" sz="1200" i="1" dirty="0">
                <a:solidFill>
                  <a:srgbClr val="0B3B34"/>
                </a:solidFill>
              </a:rPr>
            </a:br>
            <a:r>
              <a:rPr lang="ru-RU" sz="1200" i="1" dirty="0" smtClean="0">
                <a:solidFill>
                  <a:srgbClr val="0B3B34"/>
                </a:solidFill>
              </a:rPr>
              <a:t>Концепция </a:t>
            </a:r>
            <a:r>
              <a:rPr lang="ru-RU" sz="1200" i="1" dirty="0">
                <a:solidFill>
                  <a:srgbClr val="0B3B34"/>
                </a:solidFill>
              </a:rPr>
              <a:t>агропромышленного парка «АМЗА» </a:t>
            </a:r>
            <a:r>
              <a:rPr lang="ru-RU" sz="1200" i="1" dirty="0" smtClean="0">
                <a:solidFill>
                  <a:srgbClr val="0B3B34"/>
                </a:solidFill>
              </a:rPr>
              <a:t>предполагает ориентацию </a:t>
            </a:r>
            <a:r>
              <a:rPr lang="ru-RU" sz="1200" i="1" dirty="0">
                <a:solidFill>
                  <a:srgbClr val="0B3B34"/>
                </a:solidFill>
              </a:rPr>
              <a:t>на </a:t>
            </a:r>
            <a:r>
              <a:rPr lang="ru-RU" sz="1200" b="1" i="1" dirty="0">
                <a:solidFill>
                  <a:srgbClr val="0B3B34"/>
                </a:solidFill>
              </a:rPr>
              <a:t>сдачу в аренду готовых, современных производственных, складских </a:t>
            </a:r>
            <a:r>
              <a:rPr lang="ru-RU" sz="1200" b="1" i="1" dirty="0" smtClean="0">
                <a:solidFill>
                  <a:srgbClr val="0B3B34"/>
                </a:solidFill>
              </a:rPr>
              <a:t>и </a:t>
            </a:r>
            <a:r>
              <a:rPr lang="ru-RU" sz="1200" b="1" i="1" dirty="0">
                <a:solidFill>
                  <a:srgbClr val="0B3B34"/>
                </a:solidFill>
              </a:rPr>
              <a:t>презентационных  площадей, а также консультационные услуги</a:t>
            </a:r>
            <a:r>
              <a:rPr lang="ru-RU" sz="1200" i="1" dirty="0">
                <a:solidFill>
                  <a:srgbClr val="0B3B34"/>
                </a:solidFill>
              </a:rPr>
              <a:t>.</a:t>
            </a:r>
            <a:br>
              <a:rPr lang="ru-RU" sz="1200" i="1" dirty="0">
                <a:solidFill>
                  <a:srgbClr val="0B3B34"/>
                </a:solidFill>
              </a:rPr>
            </a:br>
            <a:r>
              <a:rPr lang="ru-RU" sz="1200" i="1" dirty="0" smtClean="0">
                <a:solidFill>
                  <a:srgbClr val="0B3B34"/>
                </a:solidFill>
              </a:rPr>
              <a:t>Планируемые ставки сдачи в аренду площадей прогнозируем в диапазоне от </a:t>
            </a:r>
            <a:r>
              <a:rPr lang="ru-RU" sz="1200" i="1" dirty="0" smtClean="0">
                <a:solidFill>
                  <a:srgbClr val="0B3B34"/>
                </a:solidFill>
              </a:rPr>
              <a:t>250 </a:t>
            </a:r>
            <a:r>
              <a:rPr lang="ru-RU" sz="1200" i="1" dirty="0" smtClean="0">
                <a:solidFill>
                  <a:srgbClr val="0B3B34"/>
                </a:solidFill>
              </a:rPr>
              <a:t>рублей до 550 </a:t>
            </a:r>
            <a:r>
              <a:rPr lang="ru-RU" sz="1200" i="1" dirty="0" smtClean="0">
                <a:solidFill>
                  <a:srgbClr val="0B3B34"/>
                </a:solidFill>
              </a:rPr>
              <a:t>рублей. Ц</a:t>
            </a:r>
            <a:r>
              <a:rPr lang="ru-RU" sz="1200" i="1" dirty="0" smtClean="0">
                <a:solidFill>
                  <a:srgbClr val="0A4439"/>
                </a:solidFill>
              </a:rPr>
              <a:t>ена </a:t>
            </a:r>
            <a:r>
              <a:rPr lang="ru-RU" sz="1200" i="1" dirty="0" smtClean="0">
                <a:solidFill>
                  <a:srgbClr val="0A4439"/>
                </a:solidFill>
              </a:rPr>
              <a:t>за </a:t>
            </a:r>
            <a:r>
              <a:rPr lang="ru-RU" sz="1200" i="1" dirty="0">
                <a:solidFill>
                  <a:srgbClr val="0A4439"/>
                </a:solidFill>
              </a:rPr>
              <a:t>квадратный метр будет устанавливаться за разные категории площадей с учетом социальной, бюджетной эффективности и инвестиций резидента с согласованием </a:t>
            </a:r>
            <a:r>
              <a:rPr lang="ru-RU" sz="1200" i="1" dirty="0" smtClean="0">
                <a:solidFill>
                  <a:srgbClr val="0A4439"/>
                </a:solidFill>
              </a:rPr>
              <a:t>ставки Министерством </a:t>
            </a:r>
            <a:r>
              <a:rPr lang="ru-RU" sz="1200" i="1" dirty="0">
                <a:solidFill>
                  <a:srgbClr val="0A4439"/>
                </a:solidFill>
              </a:rPr>
              <a:t>экономического развития Республики Алтай</a:t>
            </a:r>
          </a:p>
        </p:txBody>
      </p:sp>
    </p:spTree>
    <p:extLst>
      <p:ext uri="{BB962C8B-B14F-4D97-AF65-F5344CB8AC3E}">
        <p14:creationId xmlns:p14="http://schemas.microsoft.com/office/powerpoint/2010/main" val="288714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3860" y="260648"/>
            <a:ext cx="8568952" cy="1080120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0A4439"/>
                </a:solidFill>
              </a:rPr>
              <a:t>«Региональный Агропромышленный парк </a:t>
            </a:r>
            <a:r>
              <a:rPr lang="ru-RU" sz="2800" b="1" dirty="0" smtClean="0">
                <a:solidFill>
                  <a:srgbClr val="0A4439"/>
                </a:solidFill>
              </a:rPr>
              <a:t/>
            </a:r>
            <a:br>
              <a:rPr lang="ru-RU" sz="2800" b="1" dirty="0" smtClean="0">
                <a:solidFill>
                  <a:srgbClr val="0A4439"/>
                </a:solidFill>
              </a:rPr>
            </a:br>
            <a:r>
              <a:rPr lang="ru-RU" sz="2800" b="1" i="1" dirty="0" smtClean="0">
                <a:solidFill>
                  <a:srgbClr val="0A4439"/>
                </a:solidFill>
              </a:rPr>
              <a:t>в </a:t>
            </a:r>
            <a:r>
              <a:rPr lang="ru-RU" sz="2800" b="1" i="1" dirty="0" err="1" smtClean="0">
                <a:solidFill>
                  <a:srgbClr val="0A4439"/>
                </a:solidFill>
              </a:rPr>
              <a:t>Майминском</a:t>
            </a:r>
            <a:r>
              <a:rPr lang="ru-RU" sz="2800" b="1" i="1" dirty="0" smtClean="0">
                <a:solidFill>
                  <a:srgbClr val="0A4439"/>
                </a:solidFill>
              </a:rPr>
              <a:t> районе Республики Алтай»</a:t>
            </a:r>
            <a:r>
              <a:rPr lang="ru-RU" sz="2800" b="1" dirty="0" smtClean="0">
                <a:solidFill>
                  <a:srgbClr val="0A4439"/>
                </a:solidFill>
              </a:rPr>
              <a:t/>
            </a:r>
            <a:br>
              <a:rPr lang="ru-RU" sz="2800" b="1" dirty="0" smtClean="0">
                <a:solidFill>
                  <a:srgbClr val="0A4439"/>
                </a:solidFill>
              </a:rPr>
            </a:br>
            <a:r>
              <a:rPr lang="ru-RU" sz="2600" b="1" dirty="0" smtClean="0">
                <a:solidFill>
                  <a:srgbClr val="0A4439"/>
                </a:solidFill>
              </a:rPr>
              <a:t/>
            </a:r>
            <a:br>
              <a:rPr lang="ru-RU" sz="2600" b="1" dirty="0" smtClean="0">
                <a:solidFill>
                  <a:srgbClr val="0A4439"/>
                </a:solidFill>
              </a:rPr>
            </a:br>
            <a:endParaRPr lang="ru-RU" sz="2600" b="1" dirty="0">
              <a:solidFill>
                <a:srgbClr val="0A4439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3528" y="5373216"/>
            <a:ext cx="5472608" cy="130003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600" b="1" dirty="0" smtClean="0"/>
              <a:t/>
            </a:r>
            <a:br>
              <a:rPr lang="ru-RU" sz="2600" b="1" dirty="0" smtClean="0"/>
            </a:br>
            <a:endParaRPr lang="ru-RU" sz="2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84784"/>
            <a:ext cx="849694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B3B33"/>
                </a:solidFill>
              </a:rPr>
              <a:t>Проект  «Региональный агропромышленный парк в </a:t>
            </a:r>
            <a:r>
              <a:rPr lang="ru-RU" sz="1600" dirty="0" err="1">
                <a:solidFill>
                  <a:srgbClr val="0B3B33"/>
                </a:solidFill>
              </a:rPr>
              <a:t>Майминском</a:t>
            </a:r>
            <a:r>
              <a:rPr lang="ru-RU" sz="1600" dirty="0">
                <a:solidFill>
                  <a:srgbClr val="0B3B33"/>
                </a:solidFill>
              </a:rPr>
              <a:t> районе Республики Алтай» </a:t>
            </a:r>
            <a:r>
              <a:rPr lang="ru-RU" sz="1600" dirty="0" smtClean="0">
                <a:solidFill>
                  <a:srgbClr val="0B3B33"/>
                </a:solidFill>
              </a:rPr>
              <a:t>состоит </a:t>
            </a:r>
            <a:r>
              <a:rPr lang="ru-RU" sz="1600" dirty="0">
                <a:solidFill>
                  <a:srgbClr val="0B3B33"/>
                </a:solidFill>
              </a:rPr>
              <a:t>из </a:t>
            </a:r>
            <a:r>
              <a:rPr lang="ru-RU" sz="1600" dirty="0" smtClean="0">
                <a:solidFill>
                  <a:srgbClr val="0B3B33"/>
                </a:solidFill>
              </a:rPr>
              <a:t>четырех этапов </a:t>
            </a:r>
            <a:r>
              <a:rPr lang="ru-RU" sz="1600" dirty="0">
                <a:solidFill>
                  <a:srgbClr val="0B3B33"/>
                </a:solidFill>
              </a:rPr>
              <a:t>строительства</a:t>
            </a:r>
            <a:r>
              <a:rPr lang="ru-RU" sz="1600" dirty="0" smtClean="0">
                <a:solidFill>
                  <a:srgbClr val="0B3B33"/>
                </a:solidFill>
              </a:rPr>
              <a:t>:</a:t>
            </a:r>
          </a:p>
          <a:p>
            <a:pPr algn="just"/>
            <a:endParaRPr lang="ru-RU" sz="1600" dirty="0">
              <a:solidFill>
                <a:srgbClr val="0B3B33"/>
              </a:solidFill>
            </a:endParaRPr>
          </a:p>
          <a:p>
            <a:pPr algn="just"/>
            <a:r>
              <a:rPr lang="ru-RU" sz="1600" dirty="0">
                <a:solidFill>
                  <a:srgbClr val="0B3B33"/>
                </a:solidFill>
              </a:rPr>
              <a:t>-«Региональный агропромышленный парк в </a:t>
            </a:r>
            <a:r>
              <a:rPr lang="ru-RU" sz="1600" dirty="0" err="1">
                <a:solidFill>
                  <a:srgbClr val="0B3B33"/>
                </a:solidFill>
              </a:rPr>
              <a:t>Майминском</a:t>
            </a:r>
            <a:r>
              <a:rPr lang="ru-RU" sz="1600" dirty="0">
                <a:solidFill>
                  <a:srgbClr val="0B3B33"/>
                </a:solidFill>
              </a:rPr>
              <a:t> районе Республики Алтай. 1 этап. Объекты инженерной инфраструктуры». Общая стоимость 1 этапа по итогам прохождения государственной экспертизы проекта </a:t>
            </a:r>
            <a:r>
              <a:rPr lang="ru-RU" sz="1600" dirty="0" smtClean="0">
                <a:solidFill>
                  <a:srgbClr val="0B3B33"/>
                </a:solidFill>
              </a:rPr>
              <a:t>составляет </a:t>
            </a:r>
            <a:r>
              <a:rPr lang="ru-RU" sz="1600" dirty="0">
                <a:solidFill>
                  <a:srgbClr val="0B3B33"/>
                </a:solidFill>
              </a:rPr>
              <a:t>156,0 </a:t>
            </a:r>
            <a:r>
              <a:rPr lang="ru-RU" sz="1600" dirty="0" err="1">
                <a:solidFill>
                  <a:srgbClr val="0B3B33"/>
                </a:solidFill>
              </a:rPr>
              <a:t>млн.руб</a:t>
            </a:r>
            <a:r>
              <a:rPr lang="ru-RU" sz="1600" dirty="0" smtClean="0">
                <a:solidFill>
                  <a:srgbClr val="0B3B33"/>
                </a:solidFill>
              </a:rPr>
              <a:t>.</a:t>
            </a:r>
          </a:p>
          <a:p>
            <a:pPr algn="just"/>
            <a:endParaRPr lang="ru-RU" sz="1600" dirty="0">
              <a:solidFill>
                <a:srgbClr val="0B3B33"/>
              </a:solidFill>
            </a:endParaRPr>
          </a:p>
          <a:p>
            <a:pPr algn="just"/>
            <a:r>
              <a:rPr lang="ru-RU" sz="1600" dirty="0">
                <a:solidFill>
                  <a:srgbClr val="0B3B33"/>
                </a:solidFill>
              </a:rPr>
              <a:t>-«Региональный агропромышленный парк в </a:t>
            </a:r>
            <a:r>
              <a:rPr lang="ru-RU" sz="1600" dirty="0" err="1">
                <a:solidFill>
                  <a:srgbClr val="0B3B33"/>
                </a:solidFill>
              </a:rPr>
              <a:t>Майминском</a:t>
            </a:r>
            <a:r>
              <a:rPr lang="ru-RU" sz="1600" dirty="0">
                <a:solidFill>
                  <a:srgbClr val="0B3B33"/>
                </a:solidFill>
              </a:rPr>
              <a:t> районе Республики Алтай. 2 этап. Комплексное сельскохозяйственное производство по переработке местного сырья». Общая стоимость 2 этапа по итогам прохождения государственной экспертизы проекта </a:t>
            </a:r>
            <a:r>
              <a:rPr lang="ru-RU" sz="1600" dirty="0" smtClean="0">
                <a:solidFill>
                  <a:srgbClr val="0B3B33"/>
                </a:solidFill>
              </a:rPr>
              <a:t>составляет </a:t>
            </a:r>
            <a:r>
              <a:rPr lang="ru-RU" sz="1600" dirty="0">
                <a:solidFill>
                  <a:srgbClr val="0B3B33"/>
                </a:solidFill>
              </a:rPr>
              <a:t>245,0 </a:t>
            </a:r>
            <a:r>
              <a:rPr lang="ru-RU" sz="1600" dirty="0" err="1">
                <a:solidFill>
                  <a:srgbClr val="0B3B33"/>
                </a:solidFill>
              </a:rPr>
              <a:t>млн.руб</a:t>
            </a:r>
            <a:r>
              <a:rPr lang="ru-RU" sz="1600" dirty="0" smtClean="0">
                <a:solidFill>
                  <a:srgbClr val="0B3B33"/>
                </a:solidFill>
              </a:rPr>
              <a:t>.</a:t>
            </a:r>
          </a:p>
          <a:p>
            <a:pPr algn="just"/>
            <a:endParaRPr lang="ru-RU" sz="1600" dirty="0">
              <a:solidFill>
                <a:srgbClr val="0B3B33"/>
              </a:solidFill>
            </a:endParaRPr>
          </a:p>
          <a:p>
            <a:pPr algn="just"/>
            <a:r>
              <a:rPr lang="ru-RU" sz="1600" dirty="0">
                <a:solidFill>
                  <a:srgbClr val="0B3B33"/>
                </a:solidFill>
              </a:rPr>
              <a:t>-«Региональный агропромышленный парк в </a:t>
            </a:r>
            <a:r>
              <a:rPr lang="ru-RU" sz="1600" dirty="0" err="1">
                <a:solidFill>
                  <a:srgbClr val="0B3B33"/>
                </a:solidFill>
              </a:rPr>
              <a:t>Майминском</a:t>
            </a:r>
            <a:r>
              <a:rPr lang="ru-RU" sz="1600" dirty="0">
                <a:solidFill>
                  <a:srgbClr val="0B3B33"/>
                </a:solidFill>
              </a:rPr>
              <a:t> районе Республики Алтай. 3 этап. </a:t>
            </a:r>
            <a:r>
              <a:rPr lang="ru-RU" sz="1600" dirty="0" smtClean="0">
                <a:solidFill>
                  <a:srgbClr val="0B3B33"/>
                </a:solidFill>
              </a:rPr>
              <a:t>Административно-офисное здание». </a:t>
            </a:r>
            <a:r>
              <a:rPr lang="ru-RU" sz="1600" dirty="0">
                <a:solidFill>
                  <a:srgbClr val="0B3B33"/>
                </a:solidFill>
              </a:rPr>
              <a:t>Общая стоимость 3 этапа по итогам прохождения государственной экспертизы проекта </a:t>
            </a:r>
            <a:r>
              <a:rPr lang="ru-RU" sz="1600" dirty="0" smtClean="0">
                <a:solidFill>
                  <a:srgbClr val="0B3B33"/>
                </a:solidFill>
              </a:rPr>
              <a:t>составляет </a:t>
            </a:r>
            <a:r>
              <a:rPr lang="ru-RU" sz="1600" dirty="0">
                <a:solidFill>
                  <a:srgbClr val="0B3B33"/>
                </a:solidFill>
              </a:rPr>
              <a:t>159,0 </a:t>
            </a:r>
            <a:r>
              <a:rPr lang="ru-RU" sz="1600" dirty="0" err="1">
                <a:solidFill>
                  <a:srgbClr val="0B3B33"/>
                </a:solidFill>
              </a:rPr>
              <a:t>млн.руб</a:t>
            </a:r>
            <a:r>
              <a:rPr lang="ru-RU" sz="1600" dirty="0">
                <a:solidFill>
                  <a:srgbClr val="0B3B33"/>
                </a:solidFill>
              </a:rPr>
              <a:t>.</a:t>
            </a:r>
          </a:p>
          <a:p>
            <a:pPr algn="just"/>
            <a:r>
              <a:rPr lang="ru-RU" sz="1600" b="1" dirty="0">
                <a:solidFill>
                  <a:srgbClr val="0B3B33"/>
                </a:solidFill>
              </a:rPr>
              <a:t>Общая стоимость инвестиций по трем этапам составляет 560,0 </a:t>
            </a:r>
            <a:r>
              <a:rPr lang="ru-RU" sz="1600" b="1" dirty="0" err="1" smtClean="0">
                <a:solidFill>
                  <a:srgbClr val="0B3B33"/>
                </a:solidFill>
              </a:rPr>
              <a:t>млн.руб</a:t>
            </a:r>
            <a:r>
              <a:rPr lang="ru-RU" sz="1600" b="1" dirty="0" smtClean="0">
                <a:solidFill>
                  <a:srgbClr val="0B3B33"/>
                </a:solidFill>
              </a:rPr>
              <a:t>., в том числе частные инвестиции -251 </a:t>
            </a:r>
            <a:r>
              <a:rPr lang="ru-RU" sz="1600" b="1" dirty="0" err="1" smtClean="0">
                <a:solidFill>
                  <a:srgbClr val="0B3B33"/>
                </a:solidFill>
              </a:rPr>
              <a:t>млн.руб</a:t>
            </a:r>
            <a:r>
              <a:rPr lang="ru-RU" sz="1600" b="1" dirty="0" smtClean="0">
                <a:solidFill>
                  <a:srgbClr val="0B3B33"/>
                </a:solidFill>
              </a:rPr>
              <a:t>. (45%).</a:t>
            </a:r>
          </a:p>
          <a:p>
            <a:pPr algn="just"/>
            <a:r>
              <a:rPr lang="ru-RU" sz="1600" dirty="0" smtClean="0">
                <a:solidFill>
                  <a:srgbClr val="0B3B33"/>
                </a:solidFill>
              </a:rPr>
              <a:t>На стадии проектирования четвертый этап «Региональный </a:t>
            </a:r>
            <a:r>
              <a:rPr lang="ru-RU" sz="1600" dirty="0">
                <a:solidFill>
                  <a:srgbClr val="0B3B33"/>
                </a:solidFill>
              </a:rPr>
              <a:t>агропромышленный парк в </a:t>
            </a:r>
            <a:r>
              <a:rPr lang="ru-RU" sz="1600" dirty="0" err="1">
                <a:solidFill>
                  <a:srgbClr val="0B3B33"/>
                </a:solidFill>
              </a:rPr>
              <a:t>Майминском</a:t>
            </a:r>
            <a:r>
              <a:rPr lang="ru-RU" sz="1600" dirty="0">
                <a:solidFill>
                  <a:srgbClr val="0B3B33"/>
                </a:solidFill>
              </a:rPr>
              <a:t> районе Республики Алтай. </a:t>
            </a:r>
            <a:r>
              <a:rPr lang="ru-RU" sz="1600" dirty="0" smtClean="0">
                <a:solidFill>
                  <a:srgbClr val="0B3B33"/>
                </a:solidFill>
              </a:rPr>
              <a:t>4 </a:t>
            </a:r>
            <a:r>
              <a:rPr lang="ru-RU" sz="1600" dirty="0">
                <a:solidFill>
                  <a:srgbClr val="0B3B33"/>
                </a:solidFill>
              </a:rPr>
              <a:t>этап. </a:t>
            </a:r>
            <a:r>
              <a:rPr lang="ru-RU" sz="1600" dirty="0" smtClean="0">
                <a:solidFill>
                  <a:srgbClr val="0B3B33"/>
                </a:solidFill>
              </a:rPr>
              <a:t>Производственный блок заморозки»</a:t>
            </a:r>
            <a:endParaRPr lang="ru-RU" sz="1600" dirty="0">
              <a:solidFill>
                <a:srgbClr val="0B3B33"/>
              </a:solidFill>
            </a:endParaRPr>
          </a:p>
        </p:txBody>
      </p:sp>
      <p:pic>
        <p:nvPicPr>
          <p:cNvPr id="5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260648"/>
            <a:ext cx="720080" cy="87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9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0"/>
            <a:ext cx="720080" cy="879028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0" t="4110" r="1328"/>
          <a:stretch/>
        </p:blipFill>
        <p:spPr>
          <a:xfrm>
            <a:off x="2123728" y="1052736"/>
            <a:ext cx="5040560" cy="5400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12160" y="2564904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i="1" dirty="0" smtClean="0">
                <a:solidFill>
                  <a:srgbClr val="0A4439"/>
                </a:solidFill>
              </a:rPr>
              <a:t>«</a:t>
            </a:r>
            <a:r>
              <a:rPr lang="ru-RU" sz="1200" b="1" i="1" dirty="0">
                <a:solidFill>
                  <a:srgbClr val="0A4439"/>
                </a:solidFill>
              </a:rPr>
              <a:t>Региональный агропромышленный парк в </a:t>
            </a:r>
            <a:r>
              <a:rPr lang="ru-RU" sz="1200" b="1" i="1" dirty="0" err="1">
                <a:solidFill>
                  <a:srgbClr val="0A4439"/>
                </a:solidFill>
              </a:rPr>
              <a:t>Майминском</a:t>
            </a:r>
            <a:r>
              <a:rPr lang="ru-RU" sz="1200" b="1" i="1" dirty="0">
                <a:solidFill>
                  <a:srgbClr val="0A4439"/>
                </a:solidFill>
              </a:rPr>
              <a:t> районе Республики Алтай. 1 этап. Объекты инженерной инфраструктуры».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8" y="1475125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i="1" dirty="0" smtClean="0">
                <a:solidFill>
                  <a:srgbClr val="0A4439"/>
                </a:solidFill>
              </a:rPr>
              <a:t>«</a:t>
            </a:r>
            <a:r>
              <a:rPr lang="ru-RU" sz="1200" b="1" i="1" dirty="0">
                <a:solidFill>
                  <a:srgbClr val="0A4439"/>
                </a:solidFill>
              </a:rPr>
              <a:t>Региональный агропромышленный парк в </a:t>
            </a:r>
            <a:r>
              <a:rPr lang="ru-RU" sz="1200" b="1" i="1" dirty="0" err="1">
                <a:solidFill>
                  <a:srgbClr val="0A4439"/>
                </a:solidFill>
              </a:rPr>
              <a:t>Майминском</a:t>
            </a:r>
            <a:r>
              <a:rPr lang="ru-RU" sz="1200" b="1" i="1" dirty="0">
                <a:solidFill>
                  <a:srgbClr val="0A4439"/>
                </a:solidFill>
              </a:rPr>
              <a:t> районе Республики Алтай. 2 этап. Комплексное сельскохозяйственное производство по переработке местного сырья».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23528" y="2922038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073D36"/>
                </a:solidFill>
              </a:rPr>
              <a:t>«</a:t>
            </a:r>
            <a:r>
              <a:rPr lang="ru-RU" sz="1200" b="1" i="1" dirty="0">
                <a:solidFill>
                  <a:srgbClr val="073D36"/>
                </a:solidFill>
              </a:rPr>
              <a:t>Региональный агропромышленный парк в </a:t>
            </a:r>
            <a:r>
              <a:rPr lang="ru-RU" sz="1200" b="1" i="1" dirty="0" err="1">
                <a:solidFill>
                  <a:srgbClr val="073D36"/>
                </a:solidFill>
              </a:rPr>
              <a:t>Майминском</a:t>
            </a:r>
            <a:r>
              <a:rPr lang="ru-RU" sz="1200" b="1" i="1" dirty="0">
                <a:solidFill>
                  <a:srgbClr val="073D36"/>
                </a:solidFill>
              </a:rPr>
              <a:t> районе Республики Алтай. </a:t>
            </a:r>
            <a:r>
              <a:rPr lang="en-US" sz="1200" b="1" i="1" dirty="0" smtClean="0">
                <a:solidFill>
                  <a:srgbClr val="073D36"/>
                </a:solidFill>
              </a:rPr>
              <a:t>4</a:t>
            </a:r>
            <a:r>
              <a:rPr lang="ru-RU" sz="1200" b="1" i="1" dirty="0" smtClean="0">
                <a:solidFill>
                  <a:srgbClr val="073D36"/>
                </a:solidFill>
              </a:rPr>
              <a:t> </a:t>
            </a:r>
            <a:r>
              <a:rPr lang="ru-RU" sz="1200" b="1" i="1" dirty="0">
                <a:solidFill>
                  <a:srgbClr val="073D36"/>
                </a:solidFill>
              </a:rPr>
              <a:t>этап. </a:t>
            </a:r>
            <a:r>
              <a:rPr lang="ru-RU" sz="1200" b="1" i="1" dirty="0" smtClean="0">
                <a:solidFill>
                  <a:srgbClr val="073D36"/>
                </a:solidFill>
              </a:rPr>
              <a:t>Производственный блок заморозки». </a:t>
            </a:r>
            <a:endParaRPr lang="ru-RU" sz="1200" b="1" i="1" dirty="0">
              <a:solidFill>
                <a:srgbClr val="073D3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57840" y="1556792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i="1" dirty="0" smtClean="0">
                <a:solidFill>
                  <a:srgbClr val="0A4439"/>
                </a:solidFill>
              </a:rPr>
              <a:t>«</a:t>
            </a:r>
            <a:r>
              <a:rPr lang="ru-RU" sz="1200" b="1" i="1" dirty="0">
                <a:solidFill>
                  <a:srgbClr val="0A4439"/>
                </a:solidFill>
              </a:rPr>
              <a:t>Региональный агропромышленный парк в </a:t>
            </a:r>
            <a:r>
              <a:rPr lang="ru-RU" sz="1200" b="1" i="1" dirty="0" err="1">
                <a:solidFill>
                  <a:srgbClr val="0A4439"/>
                </a:solidFill>
              </a:rPr>
              <a:t>Майминском</a:t>
            </a:r>
            <a:r>
              <a:rPr lang="ru-RU" sz="1200" b="1" i="1" dirty="0">
                <a:solidFill>
                  <a:srgbClr val="0A4439"/>
                </a:solidFill>
              </a:rPr>
              <a:t> районе Республики Алтай. </a:t>
            </a:r>
            <a:r>
              <a:rPr lang="ru-RU" sz="1200" b="1" i="1" dirty="0" smtClean="0">
                <a:solidFill>
                  <a:srgbClr val="0A4439"/>
                </a:solidFill>
              </a:rPr>
              <a:t>3 </a:t>
            </a:r>
            <a:r>
              <a:rPr lang="ru-RU" sz="1200" b="1" i="1" dirty="0">
                <a:solidFill>
                  <a:srgbClr val="0A4439"/>
                </a:solidFill>
              </a:rPr>
              <a:t>этап</a:t>
            </a:r>
            <a:r>
              <a:rPr lang="ru-RU" sz="1200" b="1" i="1" dirty="0" smtClean="0">
                <a:solidFill>
                  <a:srgbClr val="0A4439"/>
                </a:solidFill>
              </a:rPr>
              <a:t>. Административно-офисное здание». </a:t>
            </a:r>
            <a:endParaRPr lang="ru-RU" sz="1200" b="1" i="1" dirty="0">
              <a:solidFill>
                <a:srgbClr val="0A4439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3131840" y="1972290"/>
            <a:ext cx="576064" cy="0"/>
          </a:xfrm>
          <a:prstGeom prst="straightConnector1">
            <a:avLst/>
          </a:prstGeom>
          <a:ln w="19050">
            <a:solidFill>
              <a:srgbClr val="0B3B3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708176" y="3284984"/>
            <a:ext cx="576064" cy="0"/>
          </a:xfrm>
          <a:prstGeom prst="straightConnector1">
            <a:avLst/>
          </a:prstGeom>
          <a:ln w="19050">
            <a:solidFill>
              <a:srgbClr val="0B3B3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5033352" y="2075289"/>
            <a:ext cx="1053792" cy="0"/>
          </a:xfrm>
          <a:prstGeom prst="straightConnector1">
            <a:avLst/>
          </a:prstGeom>
          <a:ln w="19050">
            <a:solidFill>
              <a:srgbClr val="0B3B3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5148064" y="3068960"/>
            <a:ext cx="864096" cy="0"/>
          </a:xfrm>
          <a:prstGeom prst="straightConnector1">
            <a:avLst/>
          </a:prstGeom>
          <a:ln w="19050">
            <a:solidFill>
              <a:srgbClr val="0B3B3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911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8620"/>
            <a:ext cx="710051" cy="864096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0" t="7206" r="3299" b="18340"/>
          <a:stretch/>
        </p:blipFill>
        <p:spPr>
          <a:xfrm>
            <a:off x="1" y="980728"/>
            <a:ext cx="9143998" cy="5877271"/>
          </a:xfrm>
        </p:spPr>
      </p:pic>
    </p:spTree>
    <p:extLst>
      <p:ext uri="{BB962C8B-B14F-4D97-AF65-F5344CB8AC3E}">
        <p14:creationId xmlns:p14="http://schemas.microsoft.com/office/powerpoint/2010/main" val="6051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1088"/>
            <a:ext cx="712879" cy="86409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" t="4135" r="2884" b="21422"/>
          <a:stretch/>
        </p:blipFill>
        <p:spPr>
          <a:xfrm>
            <a:off x="0" y="980728"/>
            <a:ext cx="9143999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34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0"/>
            <a:ext cx="720080" cy="87438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" t="7173" r="3262" b="19655"/>
          <a:stretch/>
        </p:blipFill>
        <p:spPr>
          <a:xfrm>
            <a:off x="-1" y="980728"/>
            <a:ext cx="9122423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6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-1653"/>
            <a:ext cx="720080" cy="87630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" t="6897" r="2941" b="18612"/>
          <a:stretch/>
        </p:blipFill>
        <p:spPr>
          <a:xfrm>
            <a:off x="0" y="980728"/>
            <a:ext cx="9144000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9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195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174" y="404664"/>
            <a:ext cx="8354297" cy="1143000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rgbClr val="0A4439"/>
                </a:solidFill>
              </a:rPr>
              <a:t>Спасибо за внимание!</a:t>
            </a:r>
            <a:endParaRPr lang="ru-RU" sz="4000" b="1" dirty="0">
              <a:solidFill>
                <a:srgbClr val="0A44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36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1587</TotalTime>
  <Words>337</Words>
  <Application>Microsoft Office PowerPoint</Application>
  <PresentationFormat>Экран (4:3)</PresentationFormat>
  <Paragraphs>35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Тема3</vt:lpstr>
      <vt:lpstr>«Региональный Агропромышленный парк  в Майминском районе Республики Алтай»  </vt:lpstr>
      <vt:lpstr>«Региональный Агропромышленный парк  в Майминском районе Республики Алтай»  </vt:lpstr>
      <vt:lpstr>«Региональный Агропромышленный парк  в Майминском районе Республики Алтай»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148</cp:revision>
  <cp:lastPrinted>2020-09-22T17:05:53Z</cp:lastPrinted>
  <dcterms:created xsi:type="dcterms:W3CDTF">2020-03-23T17:09:30Z</dcterms:created>
  <dcterms:modified xsi:type="dcterms:W3CDTF">2020-12-13T04:58:14Z</dcterms:modified>
</cp:coreProperties>
</file>