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396" r:id="rId2"/>
    <p:sldId id="519" r:id="rId3"/>
    <p:sldId id="524" r:id="rId4"/>
    <p:sldId id="529" r:id="rId5"/>
    <p:sldId id="535" r:id="rId6"/>
    <p:sldId id="536" r:id="rId7"/>
    <p:sldId id="537" r:id="rId8"/>
    <p:sldId id="538" r:id="rId9"/>
    <p:sldId id="526" r:id="rId10"/>
    <p:sldId id="539" r:id="rId11"/>
    <p:sldId id="534" r:id="rId12"/>
    <p:sldId id="540" r:id="rId13"/>
  </p:sldIdLst>
  <p:sldSz cx="10691813" cy="7559675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3" userDrawn="1">
          <p15:clr>
            <a:srgbClr val="A4A3A4"/>
          </p15:clr>
        </p15:guide>
        <p15:guide id="2" pos="533" userDrawn="1">
          <p15:clr>
            <a:srgbClr val="A4A3A4"/>
          </p15:clr>
        </p15:guide>
        <p15:guide id="3" pos="1077" userDrawn="1">
          <p15:clr>
            <a:srgbClr val="A4A3A4"/>
          </p15:clr>
        </p15:guide>
        <p15:guide id="4" orient="horz" pos="9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Горина Екатерина Леонидовна" initials="ГЕЛ" lastIdx="2" clrIdx="0">
    <p:extLst>
      <p:ext uri="{19B8F6BF-5375-455C-9EA6-DF929625EA0E}">
        <p15:presenceInfo xmlns:p15="http://schemas.microsoft.com/office/powerpoint/2012/main" userId="S-1-5-21-2542494797-2759003736-1566031932-20664" providerId="AD"/>
      </p:ext>
    </p:extLst>
  </p:cmAuthor>
  <p:cmAuthor id="2" name="extrena" initials="e" lastIdx="7" clrIdx="1">
    <p:extLst>
      <p:ext uri="{19B8F6BF-5375-455C-9EA6-DF929625EA0E}">
        <p15:presenceInfo xmlns:p15="http://schemas.microsoft.com/office/powerpoint/2012/main" userId="extr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2212"/>
    <a:srgbClr val="ED5338"/>
    <a:srgbClr val="F7F2E5"/>
    <a:srgbClr val="000000"/>
    <a:srgbClr val="C59368"/>
    <a:srgbClr val="959595"/>
    <a:srgbClr val="EDD8C2"/>
    <a:srgbClr val="F2ECDE"/>
    <a:srgbClr val="F79647"/>
    <a:srgbClr val="607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1" autoAdjust="0"/>
    <p:restoredTop sz="96374" autoAdjust="0"/>
  </p:normalViewPr>
  <p:slideViewPr>
    <p:cSldViewPr snapToGrid="0">
      <p:cViewPr varScale="1">
        <p:scale>
          <a:sx n="69" d="100"/>
          <a:sy n="69" d="100"/>
        </p:scale>
        <p:origin x="2020" y="188"/>
      </p:cViewPr>
      <p:guideLst>
        <p:guide orient="horz" pos="363"/>
        <p:guide pos="533"/>
        <p:guide pos="1077"/>
        <p:guide orient="horz" pos="90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326337-D0CD-48D6-A0E1-AD5861E1B0BF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2FB82C-153F-4E5B-9C4D-5017BDDBB9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13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</p:txBody>
      </p:sp>
    </p:spTree>
    <p:extLst>
      <p:ext uri="{BB962C8B-B14F-4D97-AF65-F5344CB8AC3E}">
        <p14:creationId xmlns:p14="http://schemas.microsoft.com/office/powerpoint/2010/main" val="607933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8135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66857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1859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5610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95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5257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003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2197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849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4223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976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95691" y="349217"/>
            <a:ext cx="1278856" cy="368413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837097" y="358775"/>
            <a:ext cx="553490" cy="118333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/>
          </a:p>
        </p:txBody>
      </p:sp>
    </p:spTree>
    <p:extLst>
      <p:ext uri="{BB962C8B-B14F-4D97-AF65-F5344CB8AC3E}">
        <p14:creationId xmlns:p14="http://schemas.microsoft.com/office/powerpoint/2010/main" val="980693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121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56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95691" y="349217"/>
            <a:ext cx="1278856" cy="368413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837097" y="358775"/>
            <a:ext cx="553490" cy="118333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/>
          </a:p>
        </p:txBody>
      </p:sp>
    </p:spTree>
    <p:extLst>
      <p:ext uri="{BB962C8B-B14F-4D97-AF65-F5344CB8AC3E}">
        <p14:creationId xmlns:p14="http://schemas.microsoft.com/office/powerpoint/2010/main" val="3279387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453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518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938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15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9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923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629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 userDrawn="1"/>
        </p:nvSpPr>
        <p:spPr>
          <a:xfrm>
            <a:off x="10111425" y="7070327"/>
            <a:ext cx="418910" cy="418910"/>
          </a:xfrm>
          <a:prstGeom prst="ellipse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0729D-6DE3-4785-BDC3-95AD7889F248}" type="datetimeFigureOut">
              <a:rPr lang="ru-RU" smtClean="0"/>
              <a:pPr/>
              <a:t>10.12.2020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10089705" y="7127888"/>
            <a:ext cx="462349" cy="28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4796126-9FE8-47CA-8F39-CFE5822E4F2F}" type="slidenum">
              <a:rPr lang="ru-RU" sz="1228" smtClean="0">
                <a:solidFill>
                  <a:srgbClr val="562212"/>
                </a:solidFill>
              </a:rPr>
              <a:pPr algn="ctr"/>
              <a:t>‹#›</a:t>
            </a:fld>
            <a:endParaRPr lang="ru-RU" sz="1228" dirty="0">
              <a:solidFill>
                <a:srgbClr val="56221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42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7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hyperlink" Target="https://www.facebook.com/moybiz04" TargetMode="External"/><Relationship Id="rId10" Type="http://schemas.openxmlformats.org/officeDocument/2006/relationships/image" Target="../media/image12.png"/><Relationship Id="rId4" Type="http://schemas.openxmlformats.org/officeDocument/2006/relationships/hyperlink" Target="https://ok.ru/group/55959242342607" TargetMode="External"/><Relationship Id="rId9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10" Type="http://schemas.openxmlformats.org/officeDocument/2006/relationships/image" Target="../media/image14.jpg"/><Relationship Id="rId4" Type="http://schemas.openxmlformats.org/officeDocument/2006/relationships/image" Target="../media/image8.emf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/>
          <a:srcRect t="29636" r="25088"/>
          <a:stretch/>
        </p:blipFill>
        <p:spPr>
          <a:xfrm>
            <a:off x="4046651" y="0"/>
            <a:ext cx="6645162" cy="6239912"/>
          </a:xfrm>
          <a:prstGeom prst="rect">
            <a:avLst/>
          </a:prstGeom>
        </p:spPr>
      </p:pic>
      <p:sp>
        <p:nvSpPr>
          <p:cNvPr id="23" name="Арка 22"/>
          <p:cNvSpPr/>
          <p:nvPr/>
        </p:nvSpPr>
        <p:spPr>
          <a:xfrm rot="18477485">
            <a:off x="-1053004" y="5176027"/>
            <a:ext cx="4829763" cy="4829763"/>
          </a:xfrm>
          <a:prstGeom prst="blockArc">
            <a:avLst>
              <a:gd name="adj1" fmla="val 14106148"/>
              <a:gd name="adj2" fmla="val 3789708"/>
              <a:gd name="adj3" fmla="val 15986"/>
            </a:avLst>
          </a:prstGeom>
          <a:solidFill>
            <a:srgbClr val="EDD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7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Арка 20"/>
          <p:cNvSpPr/>
          <p:nvPr/>
        </p:nvSpPr>
        <p:spPr>
          <a:xfrm rot="9900000">
            <a:off x="9037384" y="6190502"/>
            <a:ext cx="2473453" cy="2473453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7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4">
            <a:lum contrast="-20000"/>
          </a:blip>
          <a:stretch>
            <a:fillRect/>
          </a:stretch>
        </p:blipFill>
        <p:spPr>
          <a:xfrm>
            <a:off x="6144029" y="-700745"/>
            <a:ext cx="1854042" cy="18534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01675" y="314036"/>
            <a:ext cx="813089" cy="218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058725" y="418499"/>
            <a:ext cx="3528209" cy="663571"/>
            <a:chOff x="958645" y="338545"/>
            <a:chExt cx="4988478" cy="93821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645" y="338545"/>
              <a:ext cx="857250" cy="938213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2029171" y="499838"/>
              <a:ext cx="3917952" cy="679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2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Roboto Medium" panose="02000000000000000000" pitchFamily="2" charset="0"/>
                  <a:cs typeface="Arial" panose="020B0604020202020204" pitchFamily="34" charset="0"/>
                </a:rPr>
                <a:t>МИНИСТЕРСТВО ЭКОНОМИЧЕСКОГО РАЗВИТИЯ РОССИЙСКОЙ ФЕДЕРАЦИИ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0012101" y="7084291"/>
            <a:ext cx="566252" cy="379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58725" y="2364771"/>
            <a:ext cx="7191657" cy="3186281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/>
          <a:srcRect l="82864"/>
          <a:stretch/>
        </p:blipFill>
        <p:spPr>
          <a:xfrm>
            <a:off x="8476000" y="2084142"/>
            <a:ext cx="1536099" cy="258237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65382" y="2787439"/>
            <a:ext cx="6870700" cy="2020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 Мой бизнес - новый формат диалога с бизнесом</a:t>
            </a:r>
            <a:endParaRPr kumimoji="0" lang="ru-RU" sz="4000" b="0" i="0" u="none" strike="noStrike" kern="1200" cap="none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32403" y="256939"/>
            <a:ext cx="1534076" cy="525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302" y="1167227"/>
            <a:ext cx="757153" cy="77942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815878" y="1212022"/>
            <a:ext cx="620099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ru-RU" sz="1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ЭКОНОМИЧЕСКОГО</a:t>
            </a:r>
            <a:endParaRPr lang="en-US" sz="105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defTabSz="914400"/>
            <a:r>
              <a:rPr lang="ru-RU" sz="1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РЕСПУБЛИКИ АЛТАЙ</a:t>
            </a:r>
          </a:p>
        </p:txBody>
      </p:sp>
    </p:spTree>
    <p:extLst>
      <p:ext uri="{BB962C8B-B14F-4D97-AF65-F5344CB8AC3E}">
        <p14:creationId xmlns:p14="http://schemas.microsoft.com/office/powerpoint/2010/main" val="219340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t="-77" r="218" b="-1"/>
          <a:stretch/>
        </p:blipFill>
        <p:spPr>
          <a:xfrm>
            <a:off x="9302065" y="6100324"/>
            <a:ext cx="2322296" cy="23285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29310" y="580224"/>
            <a:ext cx="8410705" cy="1036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МКК, НКО «Фонд поддержки малого и среднего предпринимательства Республики Алтай»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37097" y="362864"/>
            <a:ext cx="553490" cy="118333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/>
          </a:p>
        </p:txBody>
      </p:sp>
      <p:sp>
        <p:nvSpPr>
          <p:cNvPr id="59" name="TextBox 58"/>
          <p:cNvSpPr txBox="1"/>
          <p:nvPr/>
        </p:nvSpPr>
        <p:spPr>
          <a:xfrm>
            <a:off x="979055" y="1085516"/>
            <a:ext cx="9402617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Предоставляет услуги:</a:t>
            </a:r>
          </a:p>
          <a:p>
            <a:pPr marL="285750" indent="-285750" fontAlgn="base">
              <a:lnSpc>
                <a:spcPts val="1920"/>
              </a:lnSpc>
              <a:spcBef>
                <a:spcPts val="1800"/>
              </a:spcBef>
              <a:buFontTx/>
              <a:buChar char="-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осуществляет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микрофинансовую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деятельность по предоставлению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микрозаймов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(микрофинансирование) субъектам малого и среднего предпринимательства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fontAlgn="base">
              <a:lnSpc>
                <a:spcPts val="1920"/>
              </a:lnSpc>
              <a:spcBef>
                <a:spcPts val="1800"/>
              </a:spcBef>
              <a:buFontTx/>
              <a:buChar char="-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предоставление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поручительств по кредитным договорам субъектов малого и среднего предпринимательства в финансовых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организациях.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lnSpc>
                <a:spcPts val="1920"/>
              </a:lnSpc>
              <a:spcBef>
                <a:spcPts val="1800"/>
              </a:spcBef>
              <a:buFontTx/>
              <a:buChar char="-"/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370" y="-1137057"/>
            <a:ext cx="3790733" cy="838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79" dirty="0"/>
              <a:t>Иконки на каждый буллит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151515" y="2445228"/>
            <a:ext cx="586016" cy="560934"/>
            <a:chOff x="837097" y="1439863"/>
            <a:chExt cx="832866" cy="832866"/>
          </a:xfrm>
        </p:grpSpPr>
        <p:sp>
          <p:nvSpPr>
            <p:cNvPr id="23" name="Овал 22"/>
            <p:cNvSpPr/>
            <p:nvPr/>
          </p:nvSpPr>
          <p:spPr>
            <a:xfrm>
              <a:off x="837097" y="1439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2444" y="1561211"/>
              <a:ext cx="604097" cy="604434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151515" y="4537957"/>
            <a:ext cx="586016" cy="560934"/>
            <a:chOff x="837097" y="4487863"/>
            <a:chExt cx="832866" cy="832866"/>
          </a:xfrm>
        </p:grpSpPr>
        <p:sp>
          <p:nvSpPr>
            <p:cNvPr id="16" name="Овал 15"/>
            <p:cNvSpPr/>
            <p:nvPr/>
          </p:nvSpPr>
          <p:spPr>
            <a:xfrm>
              <a:off x="837097" y="4487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0542" y="4558867"/>
              <a:ext cx="566954" cy="637709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120431" y="3329782"/>
            <a:ext cx="586016" cy="560934"/>
            <a:chOff x="853640" y="2956826"/>
            <a:chExt cx="767585" cy="734731"/>
          </a:xfrm>
        </p:grpSpPr>
        <p:sp>
          <p:nvSpPr>
            <p:cNvPr id="30" name="Овал 29"/>
            <p:cNvSpPr/>
            <p:nvPr/>
          </p:nvSpPr>
          <p:spPr>
            <a:xfrm>
              <a:off x="853640" y="2956826"/>
              <a:ext cx="767585" cy="734731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6892" y="3052520"/>
              <a:ext cx="458599" cy="566936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3978237" y="6957849"/>
            <a:ext cx="586016" cy="560934"/>
            <a:chOff x="837097" y="2398713"/>
            <a:chExt cx="832866" cy="832866"/>
          </a:xfrm>
        </p:grpSpPr>
        <p:sp>
          <p:nvSpPr>
            <p:cNvPr id="29" name="Овал 28"/>
            <p:cNvSpPr/>
            <p:nvPr/>
          </p:nvSpPr>
          <p:spPr>
            <a:xfrm>
              <a:off x="837097" y="239871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7969" y="2500402"/>
              <a:ext cx="637622" cy="639002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02346" y="5799095"/>
            <a:ext cx="602458" cy="60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3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t="-77" r="218" b="-1"/>
          <a:stretch/>
        </p:blipFill>
        <p:spPr>
          <a:xfrm>
            <a:off x="9302065" y="6100324"/>
            <a:ext cx="2322296" cy="23285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29310" y="580224"/>
            <a:ext cx="8410705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Центр Мой бизнес</a:t>
            </a:r>
            <a:endParaRPr lang="ru-RU" sz="2400" dirty="0">
              <a:solidFill>
                <a:srgbClr val="562212"/>
              </a:solidFill>
              <a:latin typeface="Arial Black" panose="020B0A04020102020204" pitchFamily="34" charset="0"/>
              <a:ea typeface="Roboto Black" panose="020000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7097" y="362864"/>
            <a:ext cx="553490" cy="118333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/>
          </a:p>
        </p:txBody>
      </p:sp>
      <p:sp>
        <p:nvSpPr>
          <p:cNvPr id="59" name="TextBox 58"/>
          <p:cNvSpPr txBox="1"/>
          <p:nvPr/>
        </p:nvSpPr>
        <p:spPr>
          <a:xfrm>
            <a:off x="979055" y="1085516"/>
            <a:ext cx="9402617" cy="6594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Кому предоставляются услуги:</a:t>
            </a:r>
          </a:p>
          <a:p>
            <a:pPr marL="285750" indent="-285750" fontAlgn="base">
              <a:lnSpc>
                <a:spcPts val="1920"/>
              </a:lnSpc>
              <a:spcBef>
                <a:spcPts val="1800"/>
              </a:spcBef>
              <a:buFontTx/>
              <a:buChar char="-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индивидуальным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предпринимателям и юридическим лицам, являющимися, в соответствии с законодательством РФ, субъектами малого и среднего предпринимательства, осуществляющим деятельность на территории Республики Алтай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fontAlgn="base">
              <a:lnSpc>
                <a:spcPts val="1920"/>
              </a:lnSpc>
              <a:spcBef>
                <a:spcPts val="1800"/>
              </a:spcBef>
              <a:buFontTx/>
              <a:buChar char="-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физическим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лицам, заинтересованным в начале осуществления предпринимательской деятельности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fontAlgn="base">
              <a:lnSpc>
                <a:spcPts val="1920"/>
              </a:lnSpc>
              <a:spcBef>
                <a:spcPts val="1800"/>
              </a:spcBef>
              <a:buFontTx/>
              <a:buChar char="-"/>
            </a:pPr>
            <a:r>
              <a:rPr lang="ru-RU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самозанятым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зарегистрированным и осуществляющим деятельность на территории Республики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Алтай;</a:t>
            </a:r>
          </a:p>
          <a:p>
            <a:pPr marL="285750" indent="-285750" fontAlgn="base">
              <a:lnSpc>
                <a:spcPts val="1920"/>
              </a:lnSpc>
              <a:spcBef>
                <a:spcPts val="1800"/>
              </a:spcBef>
              <a:buFontTx/>
              <a:buChar char="-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сотрудникам малых и средних предприятий.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Сколько стоит услуга:</a:t>
            </a:r>
          </a:p>
          <a:p>
            <a:pPr marL="285750" indent="-285750" fontAlgn="base">
              <a:lnSpc>
                <a:spcPts val="1920"/>
              </a:lnSpc>
              <a:buFontTx/>
              <a:buChar char="-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имущественная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(услуги аренды офисных помещений и оборудования Бизнес-инкубатора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) – на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льготных условиях (стоимость арендой платы в первый год аренды 40% от установленной стоимости арендной платы (1 240 руб.), во второй год – 60% (1 740 руб.), в третий – 100% (2 750 руб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.).;</a:t>
            </a:r>
          </a:p>
          <a:p>
            <a:pPr marL="285750" indent="-285750" fontAlgn="base">
              <a:lnSpc>
                <a:spcPts val="1920"/>
              </a:lnSpc>
              <a:buFontTx/>
              <a:buChar char="-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условиях </a:t>
            </a:r>
            <a:r>
              <a:rPr lang="ru-RU" sz="1500" dirty="0" err="1">
                <a:latin typeface="Arial" panose="020B0604020202020204" pitchFamily="34" charset="0"/>
                <a:cs typeface="Arial" panose="020B0604020202020204" pitchFamily="34" charset="0"/>
              </a:rPr>
              <a:t>софинансирования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 в размере не более 5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%: определение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индекса технологической </a:t>
            </a:r>
            <a:r>
              <a:rPr lang="ru-RU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готовности,проведение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технических аудитов (технологического, энергетического, экологического, иных видов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), проведение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финансового и управленческого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аудита, разработка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программ модернизации, развития, технологического перевооружения производства.</a:t>
            </a:r>
          </a:p>
          <a:p>
            <a:pPr marL="285750" indent="-285750" fontAlgn="base">
              <a:lnSpc>
                <a:spcPts val="1920"/>
              </a:lnSpc>
              <a:buFontTx/>
              <a:buChar char="-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прочие – бесплатно.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370" y="-1137057"/>
            <a:ext cx="3790733" cy="838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79" dirty="0"/>
              <a:t>Иконки на каждый буллит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106454" y="1548309"/>
            <a:ext cx="586016" cy="560934"/>
            <a:chOff x="837097" y="1439863"/>
            <a:chExt cx="832866" cy="832866"/>
          </a:xfrm>
        </p:grpSpPr>
        <p:sp>
          <p:nvSpPr>
            <p:cNvPr id="23" name="Овал 22"/>
            <p:cNvSpPr/>
            <p:nvPr/>
          </p:nvSpPr>
          <p:spPr>
            <a:xfrm>
              <a:off x="837097" y="1439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2444" y="1561211"/>
              <a:ext cx="604097" cy="604434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54906" y="3517456"/>
            <a:ext cx="586016" cy="560934"/>
            <a:chOff x="837097" y="4487863"/>
            <a:chExt cx="832866" cy="832866"/>
          </a:xfrm>
        </p:grpSpPr>
        <p:sp>
          <p:nvSpPr>
            <p:cNvPr id="16" name="Овал 15"/>
            <p:cNvSpPr/>
            <p:nvPr/>
          </p:nvSpPr>
          <p:spPr>
            <a:xfrm>
              <a:off x="837097" y="4487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0542" y="4558867"/>
              <a:ext cx="566954" cy="637709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106454" y="2627577"/>
            <a:ext cx="586016" cy="560934"/>
            <a:chOff x="853640" y="2956826"/>
            <a:chExt cx="767585" cy="734731"/>
          </a:xfrm>
        </p:grpSpPr>
        <p:sp>
          <p:nvSpPr>
            <p:cNvPr id="30" name="Овал 29"/>
            <p:cNvSpPr/>
            <p:nvPr/>
          </p:nvSpPr>
          <p:spPr>
            <a:xfrm>
              <a:off x="853640" y="2956826"/>
              <a:ext cx="767585" cy="734731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6892" y="3052520"/>
              <a:ext cx="458599" cy="566936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172855" y="6596677"/>
            <a:ext cx="586016" cy="560934"/>
            <a:chOff x="837097" y="2398713"/>
            <a:chExt cx="832866" cy="832866"/>
          </a:xfrm>
        </p:grpSpPr>
        <p:sp>
          <p:nvSpPr>
            <p:cNvPr id="29" name="Овал 28"/>
            <p:cNvSpPr/>
            <p:nvPr/>
          </p:nvSpPr>
          <p:spPr>
            <a:xfrm>
              <a:off x="837097" y="239871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7969" y="2500402"/>
              <a:ext cx="637622" cy="639002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073" y="5392857"/>
            <a:ext cx="602458" cy="60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8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t="-77" r="218" b="-1"/>
          <a:stretch/>
        </p:blipFill>
        <p:spPr>
          <a:xfrm>
            <a:off x="9302065" y="6100324"/>
            <a:ext cx="2322296" cy="23285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29310" y="580224"/>
            <a:ext cx="8410705" cy="40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                   Наши информационные ресурсы:</a:t>
            </a:r>
            <a:endParaRPr lang="ru-RU" sz="2400" dirty="0">
              <a:solidFill>
                <a:srgbClr val="562212"/>
              </a:solidFill>
              <a:latin typeface="Arial Black" panose="020B0A04020102020204" pitchFamily="34" charset="0"/>
              <a:ea typeface="Roboto Black" panose="020000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7097" y="362864"/>
            <a:ext cx="553490" cy="118333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/>
          </a:p>
        </p:txBody>
      </p:sp>
      <p:sp>
        <p:nvSpPr>
          <p:cNvPr id="59" name="TextBox 58"/>
          <p:cNvSpPr txBox="1"/>
          <p:nvPr/>
        </p:nvSpPr>
        <p:spPr>
          <a:xfrm>
            <a:off x="979055" y="1085516"/>
            <a:ext cx="9402617" cy="7113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1920"/>
              </a:lnSpc>
            </a:pPr>
            <a:r>
              <a:rPr lang="ru-RU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Адрес</a:t>
            </a:r>
            <a:r>
              <a:rPr lang="ru-RU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г. Горно-Алтайск, ул. Комсомольская,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  <a:p>
            <a:pPr fontAlgn="base">
              <a:lnSpc>
                <a:spcPts val="192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</a:pPr>
            <a:r>
              <a:rPr lang="ru-RU" sz="1600" u="sng" dirty="0">
                <a:latin typeface="Arial" panose="020B0604020202020204" pitchFamily="34" charset="0"/>
                <a:cs typeface="Arial" panose="020B0604020202020204" pitchFamily="34" charset="0"/>
              </a:rPr>
              <a:t>Сайт: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Мойбизнес04.рф</a:t>
            </a:r>
          </a:p>
          <a:p>
            <a:pPr fontAlgn="base">
              <a:lnSpc>
                <a:spcPts val="192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</a:pPr>
            <a:r>
              <a:rPr lang="ru-RU" sz="1600" u="sng" dirty="0">
                <a:latin typeface="Arial" panose="020B0604020202020204" pitchFamily="34" charset="0"/>
                <a:cs typeface="Arial" panose="020B0604020202020204" pitchFamily="34" charset="0"/>
              </a:rPr>
              <a:t>Тел</a:t>
            </a:r>
            <a:r>
              <a:rPr lang="ru-RU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.: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+7 (388-22)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4-72-41</a:t>
            </a:r>
          </a:p>
          <a:p>
            <a:pPr fontAlgn="base">
              <a:lnSpc>
                <a:spcPts val="192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</a:pPr>
            <a:r>
              <a:rPr lang="ru-RU" sz="1600" u="sng" dirty="0">
                <a:latin typeface="Arial" panose="020B0604020202020204" pitchFamily="34" charset="0"/>
                <a:cs typeface="Arial" panose="020B0604020202020204" pitchFamily="34" charset="0"/>
              </a:rPr>
              <a:t>E-</a:t>
            </a:r>
            <a:r>
              <a:rPr lang="ru-RU" sz="1600" u="sng" dirty="0" err="1">
                <a:latin typeface="Arial" panose="020B0604020202020204" pitchFamily="34" charset="0"/>
                <a:cs typeface="Arial" panose="020B0604020202020204" pitchFamily="34" charset="0"/>
              </a:rPr>
              <a:t>mail</a:t>
            </a:r>
            <a:r>
              <a:rPr lang="ru-RU" sz="1600" u="sng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binkra@yandex.ru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Мы </a:t>
            </a:r>
            <a:r>
              <a:rPr lang="ru-RU" sz="1600" u="sng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u="sng" dirty="0" err="1">
                <a:latin typeface="Arial" panose="020B0604020202020204" pitchFamily="34" charset="0"/>
                <a:cs typeface="Arial" panose="020B0604020202020204" pitchFamily="34" charset="0"/>
              </a:rPr>
              <a:t>соцсетях</a:t>
            </a:r>
            <a:r>
              <a:rPr lang="ru-RU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вконтакте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https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://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vk.com/moybiz04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одноклассниках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://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ok.ru/group/55959242342607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фейсбуке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://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www.facebook.com/moybiz04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твиттере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https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://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twitter.com/moybiz04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инстаграме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https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://www.instagram.com/moybiz04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Центр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«Мой бизнес» формирует перечень мероприятий с учетом мнения предпринимательского сообщества.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Просим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представителей бизнеса направлять предложения для формирования перечня мероприятий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на наши информационные ресурсы, писать в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соцсети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85000"/>
              </a:lnSpc>
            </a:pP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             </a:t>
            </a: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Добро пожаловать в Центр </a:t>
            </a:r>
            <a:r>
              <a:rPr lang="ru-RU" sz="2400" dirty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Мой </a:t>
            </a: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бизнес!</a:t>
            </a:r>
            <a:endParaRPr lang="ru-RU" sz="2400" dirty="0">
              <a:solidFill>
                <a:srgbClr val="562212"/>
              </a:solidFill>
              <a:latin typeface="Arial Black" panose="020B0A04020102020204" pitchFamily="34" charset="0"/>
              <a:ea typeface="Roboto Black" panose="02000000000000000000" pitchFamily="2" charset="0"/>
            </a:endParaRP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370" y="-1137057"/>
            <a:ext cx="3790733" cy="838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79" dirty="0"/>
              <a:t>Иконки на каждый буллит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106454" y="1548309"/>
            <a:ext cx="586016" cy="560934"/>
            <a:chOff x="837097" y="1439863"/>
            <a:chExt cx="832866" cy="832866"/>
          </a:xfrm>
        </p:grpSpPr>
        <p:sp>
          <p:nvSpPr>
            <p:cNvPr id="23" name="Овал 22"/>
            <p:cNvSpPr/>
            <p:nvPr/>
          </p:nvSpPr>
          <p:spPr>
            <a:xfrm>
              <a:off x="837097" y="1439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2444" y="1561211"/>
              <a:ext cx="604097" cy="604434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54906" y="3517456"/>
            <a:ext cx="586016" cy="560934"/>
            <a:chOff x="837097" y="4487863"/>
            <a:chExt cx="832866" cy="832866"/>
          </a:xfrm>
        </p:grpSpPr>
        <p:sp>
          <p:nvSpPr>
            <p:cNvPr id="16" name="Овал 15"/>
            <p:cNvSpPr/>
            <p:nvPr/>
          </p:nvSpPr>
          <p:spPr>
            <a:xfrm>
              <a:off x="837097" y="4487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0542" y="4558867"/>
              <a:ext cx="566954" cy="637709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106454" y="2627577"/>
            <a:ext cx="586016" cy="560934"/>
            <a:chOff x="853640" y="2956826"/>
            <a:chExt cx="767585" cy="734731"/>
          </a:xfrm>
        </p:grpSpPr>
        <p:sp>
          <p:nvSpPr>
            <p:cNvPr id="30" name="Овал 29"/>
            <p:cNvSpPr/>
            <p:nvPr/>
          </p:nvSpPr>
          <p:spPr>
            <a:xfrm>
              <a:off x="853640" y="2956826"/>
              <a:ext cx="767585" cy="734731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6892" y="3052520"/>
              <a:ext cx="458599" cy="566936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172855" y="6596677"/>
            <a:ext cx="586016" cy="560934"/>
            <a:chOff x="837097" y="2398713"/>
            <a:chExt cx="832866" cy="832866"/>
          </a:xfrm>
        </p:grpSpPr>
        <p:sp>
          <p:nvSpPr>
            <p:cNvPr id="29" name="Овал 28"/>
            <p:cNvSpPr/>
            <p:nvPr/>
          </p:nvSpPr>
          <p:spPr>
            <a:xfrm>
              <a:off x="837097" y="239871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37969" y="2500402"/>
              <a:ext cx="637622" cy="639002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5073" y="5392857"/>
            <a:ext cx="602458" cy="60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73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t="-77" r="218" b="-1"/>
          <a:stretch/>
        </p:blipFill>
        <p:spPr>
          <a:xfrm>
            <a:off x="9302065" y="6100324"/>
            <a:ext cx="2322296" cy="232851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37097" y="362864"/>
            <a:ext cx="553490" cy="118333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/>
          </a:p>
        </p:txBody>
      </p:sp>
      <p:sp>
        <p:nvSpPr>
          <p:cNvPr id="59" name="TextBox 58"/>
          <p:cNvSpPr txBox="1"/>
          <p:nvPr/>
        </p:nvSpPr>
        <p:spPr>
          <a:xfrm>
            <a:off x="1615690" y="2660072"/>
            <a:ext cx="8103773" cy="4144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Центр «Мой бизнес» в Республике Алтай создан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рамках реализации Национального проекта «Малое и среднее предпринимательство и поддержка индивидуальной предпринимательской инициативы»</a:t>
            </a:r>
            <a:endParaRPr lang="ru-RU" sz="16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Расположен по адресу: г. Горно-Алтайск, ул. Комсомольская, 9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Сайт: Мойбизнес04.рф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Тел. +7 (388-22) 4-72-41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en-US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E-mail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en-US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binkra@yandex.ru</a:t>
            </a:r>
            <a:endParaRPr lang="ru-RU" sz="16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370" y="-1137057"/>
            <a:ext cx="3790733" cy="838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79" dirty="0"/>
              <a:t>Иконки на каждый буллит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881288" y="1978810"/>
            <a:ext cx="586016" cy="560934"/>
            <a:chOff x="837097" y="1439863"/>
            <a:chExt cx="832866" cy="832866"/>
          </a:xfrm>
        </p:grpSpPr>
        <p:sp>
          <p:nvSpPr>
            <p:cNvPr id="23" name="Овал 22"/>
            <p:cNvSpPr/>
            <p:nvPr/>
          </p:nvSpPr>
          <p:spPr>
            <a:xfrm>
              <a:off x="837097" y="1439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2444" y="1561211"/>
              <a:ext cx="604097" cy="604434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895245" y="3878572"/>
            <a:ext cx="586016" cy="560934"/>
            <a:chOff x="837097" y="4487863"/>
            <a:chExt cx="832866" cy="832866"/>
          </a:xfrm>
        </p:grpSpPr>
        <p:sp>
          <p:nvSpPr>
            <p:cNvPr id="16" name="Овал 15"/>
            <p:cNvSpPr/>
            <p:nvPr/>
          </p:nvSpPr>
          <p:spPr>
            <a:xfrm>
              <a:off x="837097" y="4487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0542" y="4558867"/>
              <a:ext cx="566954" cy="637709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900086" y="2928691"/>
            <a:ext cx="586016" cy="560934"/>
            <a:chOff x="853640" y="2956826"/>
            <a:chExt cx="767585" cy="734731"/>
          </a:xfrm>
        </p:grpSpPr>
        <p:sp>
          <p:nvSpPr>
            <p:cNvPr id="30" name="Овал 29"/>
            <p:cNvSpPr/>
            <p:nvPr/>
          </p:nvSpPr>
          <p:spPr>
            <a:xfrm>
              <a:off x="853640" y="2956826"/>
              <a:ext cx="767585" cy="734731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6892" y="3052520"/>
              <a:ext cx="458599" cy="566936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895350" y="5819857"/>
            <a:ext cx="586016" cy="560934"/>
            <a:chOff x="837097" y="2398713"/>
            <a:chExt cx="832866" cy="832866"/>
          </a:xfrm>
        </p:grpSpPr>
        <p:sp>
          <p:nvSpPr>
            <p:cNvPr id="29" name="Овал 28"/>
            <p:cNvSpPr/>
            <p:nvPr/>
          </p:nvSpPr>
          <p:spPr>
            <a:xfrm>
              <a:off x="837097" y="239871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7969" y="2500402"/>
              <a:ext cx="637622" cy="639002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266" y="4828453"/>
            <a:ext cx="602458" cy="6024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7063" y="3979646"/>
            <a:ext cx="4565683" cy="34242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597" y="259652"/>
            <a:ext cx="2698967" cy="199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32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Группа 108"/>
          <p:cNvGrpSpPr/>
          <p:nvPr/>
        </p:nvGrpSpPr>
        <p:grpSpPr>
          <a:xfrm flipH="1" flipV="1">
            <a:off x="6074228" y="4529155"/>
            <a:ext cx="757647" cy="574178"/>
            <a:chOff x="4289377" y="1851949"/>
            <a:chExt cx="1284790" cy="1132499"/>
          </a:xfrm>
        </p:grpSpPr>
        <p:cxnSp>
          <p:nvCxnSpPr>
            <p:cNvPr id="110" name="Прямая соединительная линия 109"/>
            <p:cNvCxnSpPr/>
            <p:nvPr/>
          </p:nvCxnSpPr>
          <p:spPr>
            <a:xfrm>
              <a:off x="4289377" y="1851949"/>
              <a:ext cx="509286" cy="0"/>
            </a:xfrm>
            <a:prstGeom prst="line">
              <a:avLst/>
            </a:prstGeom>
            <a:ln>
              <a:solidFill>
                <a:srgbClr val="5622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Прямая соединительная линия 110"/>
            <p:cNvCxnSpPr/>
            <p:nvPr/>
          </p:nvCxnSpPr>
          <p:spPr>
            <a:xfrm>
              <a:off x="4798663" y="1851949"/>
              <a:ext cx="775504" cy="1132499"/>
            </a:xfrm>
            <a:prstGeom prst="line">
              <a:avLst/>
            </a:prstGeom>
            <a:ln>
              <a:solidFill>
                <a:srgbClr val="5622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/>
        </p:nvGrpSpPr>
        <p:grpSpPr>
          <a:xfrm flipV="1">
            <a:off x="3871000" y="4598823"/>
            <a:ext cx="913081" cy="574178"/>
            <a:chOff x="4289377" y="1851949"/>
            <a:chExt cx="1284790" cy="1132499"/>
          </a:xfrm>
        </p:grpSpPr>
        <p:cxnSp>
          <p:nvCxnSpPr>
            <p:cNvPr id="94" name="Прямая соединительная линия 93"/>
            <p:cNvCxnSpPr/>
            <p:nvPr/>
          </p:nvCxnSpPr>
          <p:spPr>
            <a:xfrm>
              <a:off x="4289377" y="1851949"/>
              <a:ext cx="509286" cy="0"/>
            </a:xfrm>
            <a:prstGeom prst="line">
              <a:avLst/>
            </a:prstGeom>
            <a:ln>
              <a:solidFill>
                <a:srgbClr val="5622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/>
          </p:nvCxnSpPr>
          <p:spPr>
            <a:xfrm>
              <a:off x="4798663" y="1851949"/>
              <a:ext cx="775504" cy="1132499"/>
            </a:xfrm>
            <a:prstGeom prst="line">
              <a:avLst/>
            </a:prstGeom>
            <a:ln>
              <a:solidFill>
                <a:srgbClr val="5622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8" name="Прямая соединительная линия 117"/>
          <p:cNvCxnSpPr/>
          <p:nvPr/>
        </p:nvCxnSpPr>
        <p:spPr>
          <a:xfrm>
            <a:off x="6527558" y="4207095"/>
            <a:ext cx="340273" cy="0"/>
          </a:xfrm>
          <a:prstGeom prst="line">
            <a:avLst/>
          </a:prstGeom>
          <a:ln>
            <a:solidFill>
              <a:srgbClr val="5622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Группа 98"/>
          <p:cNvGrpSpPr/>
          <p:nvPr/>
        </p:nvGrpSpPr>
        <p:grpSpPr>
          <a:xfrm flipH="1">
            <a:off x="5902509" y="3007272"/>
            <a:ext cx="963590" cy="559473"/>
            <a:chOff x="4289377" y="1851949"/>
            <a:chExt cx="1284790" cy="1132499"/>
          </a:xfrm>
        </p:grpSpPr>
        <p:cxnSp>
          <p:nvCxnSpPr>
            <p:cNvPr id="100" name="Прямая соединительная линия 99"/>
            <p:cNvCxnSpPr/>
            <p:nvPr/>
          </p:nvCxnSpPr>
          <p:spPr>
            <a:xfrm>
              <a:off x="4289377" y="1851949"/>
              <a:ext cx="509286" cy="0"/>
            </a:xfrm>
            <a:prstGeom prst="line">
              <a:avLst/>
            </a:prstGeom>
            <a:ln>
              <a:solidFill>
                <a:srgbClr val="5622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>
              <a:off x="4798663" y="1851949"/>
              <a:ext cx="775504" cy="1132499"/>
            </a:xfrm>
            <a:prstGeom prst="line">
              <a:avLst/>
            </a:prstGeom>
            <a:ln>
              <a:solidFill>
                <a:srgbClr val="5622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t="-77" r="218" b="-1"/>
          <a:stretch/>
        </p:blipFill>
        <p:spPr>
          <a:xfrm>
            <a:off x="-142245" y="5925109"/>
            <a:ext cx="2322296" cy="23285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01676" y="548075"/>
            <a:ext cx="8438340" cy="40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85000"/>
              </a:lnSpc>
              <a:defRPr/>
            </a:pP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Структура Центра </a:t>
            </a:r>
            <a:r>
              <a:rPr lang="ru-RU" sz="2400" dirty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«Мой бизнес</a:t>
            </a: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»:</a:t>
            </a:r>
            <a:endParaRPr lang="ru-RU" sz="2400" dirty="0">
              <a:solidFill>
                <a:srgbClr val="562212"/>
              </a:solidFill>
              <a:latin typeface="Arial Black" panose="020B0A04020102020204" pitchFamily="34" charset="0"/>
              <a:ea typeface="Roboto Black" panose="02000000000000000000" pitchFamily="2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863503" y="2018336"/>
            <a:ext cx="1032000" cy="1548657"/>
            <a:chOff x="4289377" y="1851949"/>
            <a:chExt cx="1284790" cy="1132499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>
              <a:off x="4289377" y="1851949"/>
              <a:ext cx="509286" cy="0"/>
            </a:xfrm>
            <a:prstGeom prst="line">
              <a:avLst/>
            </a:prstGeom>
            <a:ln>
              <a:solidFill>
                <a:srgbClr val="5622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4798663" y="1851949"/>
              <a:ext cx="775504" cy="1132499"/>
            </a:xfrm>
            <a:prstGeom prst="line">
              <a:avLst/>
            </a:prstGeom>
            <a:ln>
              <a:solidFill>
                <a:srgbClr val="5622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5"/>
          <p:cNvGrpSpPr/>
          <p:nvPr/>
        </p:nvGrpSpPr>
        <p:grpSpPr>
          <a:xfrm>
            <a:off x="3863503" y="3010979"/>
            <a:ext cx="913081" cy="764774"/>
            <a:chOff x="4289377" y="1851949"/>
            <a:chExt cx="1284790" cy="1132499"/>
          </a:xfrm>
        </p:grpSpPr>
        <p:cxnSp>
          <p:nvCxnSpPr>
            <p:cNvPr id="46" name="Прямая соединительная линия 45"/>
            <p:cNvCxnSpPr/>
            <p:nvPr/>
          </p:nvCxnSpPr>
          <p:spPr>
            <a:xfrm>
              <a:off x="4289377" y="1851949"/>
              <a:ext cx="509286" cy="0"/>
            </a:xfrm>
            <a:prstGeom prst="line">
              <a:avLst/>
            </a:prstGeom>
            <a:ln>
              <a:solidFill>
                <a:srgbClr val="5622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4798663" y="1851949"/>
              <a:ext cx="775504" cy="1132499"/>
            </a:xfrm>
            <a:prstGeom prst="line">
              <a:avLst/>
            </a:prstGeom>
            <a:ln>
              <a:solidFill>
                <a:srgbClr val="5622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Прямая соединительная линия 40"/>
          <p:cNvCxnSpPr/>
          <p:nvPr/>
        </p:nvCxnSpPr>
        <p:spPr>
          <a:xfrm>
            <a:off x="3849685" y="4229243"/>
            <a:ext cx="340273" cy="0"/>
          </a:xfrm>
          <a:prstGeom prst="line">
            <a:avLst/>
          </a:prstGeom>
          <a:ln>
            <a:solidFill>
              <a:srgbClr val="5622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4134729" y="3325832"/>
            <a:ext cx="2406655" cy="1591397"/>
          </a:xfrm>
          <a:prstGeom prst="rect">
            <a:avLst/>
          </a:prstGeom>
          <a:solidFill>
            <a:srgbClr val="F2E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1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6413" y="3511032"/>
            <a:ext cx="2283287" cy="1167117"/>
          </a:xfrm>
          <a:prstGeom prst="rect">
            <a:avLst/>
          </a:prstGeom>
        </p:spPr>
      </p:pic>
      <p:grpSp>
        <p:nvGrpSpPr>
          <p:cNvPr id="22" name="Группа 21"/>
          <p:cNvGrpSpPr/>
          <p:nvPr/>
        </p:nvGrpSpPr>
        <p:grpSpPr>
          <a:xfrm>
            <a:off x="742910" y="1656296"/>
            <a:ext cx="3106553" cy="922397"/>
            <a:chOff x="855877" y="1615892"/>
            <a:chExt cx="5008064" cy="1051818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855877" y="1615892"/>
              <a:ext cx="5008064" cy="1051818"/>
              <a:chOff x="915224" y="3341053"/>
              <a:chExt cx="5008064" cy="773349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954553" y="3341056"/>
                <a:ext cx="4968735" cy="771923"/>
              </a:xfrm>
              <a:prstGeom prst="rect">
                <a:avLst/>
              </a:prstGeom>
              <a:solidFill>
                <a:srgbClr val="F2EC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954553" y="3341053"/>
                <a:ext cx="405599" cy="773349"/>
              </a:xfrm>
              <a:prstGeom prst="rect">
                <a:avLst/>
              </a:prstGeom>
              <a:solidFill>
                <a:srgbClr val="ED5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915224" y="3539870"/>
                <a:ext cx="330251" cy="378241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7F2E5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+mn-ea"/>
                    <a:cs typeface="+mn-cs"/>
                  </a:rPr>
                  <a:t>1</a:t>
                </a:r>
                <a:endPara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7F2E5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1" name="Прямоугольник 50"/>
            <p:cNvSpPr/>
            <p:nvPr/>
          </p:nvSpPr>
          <p:spPr>
            <a:xfrm>
              <a:off x="1334950" y="1833308"/>
              <a:ext cx="4478988" cy="59765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>
                <a:spcAft>
                  <a:spcPts val="526"/>
                </a:spcAft>
                <a:defRPr/>
              </a:pPr>
              <a:r>
                <a:rPr lang="ru-RU" sz="1403" b="1" dirty="0">
                  <a:solidFill>
                    <a:srgbClr val="5622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</a:t>
              </a:r>
              <a:r>
                <a:rPr lang="ru-RU" sz="1403" b="1" dirty="0" smtClean="0">
                  <a:solidFill>
                    <a:srgbClr val="5622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ентр </a:t>
              </a:r>
              <a:r>
                <a:rPr lang="ru-RU" sz="1403" b="1" dirty="0">
                  <a:solidFill>
                    <a:srgbClr val="5622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поддержки предпринимательства</a:t>
              </a:r>
              <a:endParaRPr kumimoji="0" lang="ru-RU" sz="1403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37708" y="2738017"/>
            <a:ext cx="3111977" cy="910126"/>
            <a:chOff x="855877" y="2488694"/>
            <a:chExt cx="3548622" cy="1037826"/>
          </a:xfrm>
        </p:grpSpPr>
        <p:grpSp>
          <p:nvGrpSpPr>
            <p:cNvPr id="52" name="Группа 51"/>
            <p:cNvGrpSpPr/>
            <p:nvPr/>
          </p:nvGrpSpPr>
          <p:grpSpPr>
            <a:xfrm>
              <a:off x="855877" y="2488694"/>
              <a:ext cx="3548622" cy="1037826"/>
              <a:chOff x="915224" y="3341056"/>
              <a:chExt cx="3548622" cy="763062"/>
            </a:xfrm>
          </p:grpSpPr>
          <p:sp>
            <p:nvSpPr>
              <p:cNvPr id="53" name="Прямоугольник 52"/>
              <p:cNvSpPr/>
              <p:nvPr/>
            </p:nvSpPr>
            <p:spPr>
              <a:xfrm>
                <a:off x="954552" y="3341056"/>
                <a:ext cx="3509294" cy="763062"/>
              </a:xfrm>
              <a:prstGeom prst="rect">
                <a:avLst/>
              </a:prstGeom>
              <a:solidFill>
                <a:srgbClr val="F2EC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954552" y="3341056"/>
                <a:ext cx="290923" cy="759728"/>
              </a:xfrm>
              <a:prstGeom prst="rect">
                <a:avLst/>
              </a:prstGeom>
              <a:solidFill>
                <a:srgbClr val="ED5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915224" y="3455889"/>
                <a:ext cx="399764" cy="318839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400" dirty="0">
                    <a:solidFill>
                      <a:srgbClr val="F7F2E5"/>
                    </a:solidFill>
                    <a:latin typeface="Arial Black" panose="020B0A04020102020204" pitchFamily="34" charset="0"/>
                  </a:rPr>
                  <a:t>2</a:t>
                </a:r>
                <a:endPara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7F2E5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6" name="Прямоугольник 55"/>
            <p:cNvSpPr/>
            <p:nvPr/>
          </p:nvSpPr>
          <p:spPr>
            <a:xfrm>
              <a:off x="1233351" y="2666747"/>
              <a:ext cx="2360579" cy="67077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>
                <a:spcAft>
                  <a:spcPts val="526"/>
                </a:spcAft>
                <a:defRPr/>
              </a:pPr>
              <a:r>
                <a:rPr lang="ru-RU" sz="1403" b="1" dirty="0">
                  <a:solidFill>
                    <a:srgbClr val="5622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</a:t>
              </a:r>
              <a:r>
                <a:rPr lang="ru-RU" sz="1403" b="1" dirty="0" smtClean="0">
                  <a:solidFill>
                    <a:srgbClr val="5622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егиональный центр</a:t>
              </a:r>
            </a:p>
            <a:p>
              <a:pPr lvl="0">
                <a:spcAft>
                  <a:spcPts val="526"/>
                </a:spcAft>
                <a:defRPr/>
              </a:pPr>
              <a:r>
                <a:rPr lang="ru-RU" sz="1403" b="1" dirty="0" smtClean="0">
                  <a:solidFill>
                    <a:srgbClr val="5622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403" b="1" dirty="0">
                  <a:solidFill>
                    <a:srgbClr val="5622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инжиниринга</a:t>
              </a:r>
              <a:endParaRPr kumimoji="0" lang="ru-RU" sz="1403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752666" y="3787069"/>
            <a:ext cx="3284083" cy="893039"/>
            <a:chOff x="855877" y="3439505"/>
            <a:chExt cx="3744878" cy="1018343"/>
          </a:xfrm>
        </p:grpSpPr>
        <p:grpSp>
          <p:nvGrpSpPr>
            <p:cNvPr id="57" name="Группа 56"/>
            <p:cNvGrpSpPr/>
            <p:nvPr/>
          </p:nvGrpSpPr>
          <p:grpSpPr>
            <a:xfrm>
              <a:off x="855877" y="3439505"/>
              <a:ext cx="3548622" cy="1018343"/>
              <a:chOff x="915224" y="3341057"/>
              <a:chExt cx="3548622" cy="748737"/>
            </a:xfrm>
          </p:grpSpPr>
          <p:sp>
            <p:nvSpPr>
              <p:cNvPr id="59" name="Прямоугольник 58"/>
              <p:cNvSpPr/>
              <p:nvPr/>
            </p:nvSpPr>
            <p:spPr>
              <a:xfrm>
                <a:off x="954552" y="3341057"/>
                <a:ext cx="3509294" cy="748737"/>
              </a:xfrm>
              <a:prstGeom prst="rect">
                <a:avLst/>
              </a:prstGeom>
              <a:solidFill>
                <a:srgbClr val="F2EC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954552" y="3341057"/>
                <a:ext cx="290923" cy="746832"/>
              </a:xfrm>
              <a:prstGeom prst="rect">
                <a:avLst/>
              </a:prstGeom>
              <a:solidFill>
                <a:srgbClr val="ED5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915224" y="3566544"/>
                <a:ext cx="399764" cy="318839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400" dirty="0">
                    <a:solidFill>
                      <a:srgbClr val="F7F2E5"/>
                    </a:solidFill>
                    <a:latin typeface="Arial Black" panose="020B0A04020102020204" pitchFamily="34" charset="0"/>
                  </a:rPr>
                  <a:t>3</a:t>
                </a:r>
                <a:endPara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7F2E5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2" name="Прямоугольник 61"/>
            <p:cNvSpPr/>
            <p:nvPr/>
          </p:nvSpPr>
          <p:spPr>
            <a:xfrm>
              <a:off x="1254343" y="3617512"/>
              <a:ext cx="3346412" cy="670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>
                <a:spcAft>
                  <a:spcPts val="526"/>
                </a:spcAft>
                <a:defRPr/>
              </a:pPr>
              <a:r>
                <a:rPr lang="ru-RU" sz="1403" b="1" dirty="0" smtClean="0">
                  <a:solidFill>
                    <a:srgbClr val="5622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Центр народно-</a:t>
              </a:r>
            </a:p>
            <a:p>
              <a:pPr lvl="0">
                <a:spcAft>
                  <a:spcPts val="526"/>
                </a:spcAft>
                <a:defRPr/>
              </a:pPr>
              <a:r>
                <a:rPr lang="ru-RU" sz="1403" b="1" dirty="0" smtClean="0">
                  <a:solidFill>
                    <a:srgbClr val="5622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художественных промыслов</a:t>
              </a:r>
              <a:endParaRPr kumimoji="0" lang="ru-RU" sz="1403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752666" y="4836129"/>
            <a:ext cx="3111976" cy="684553"/>
            <a:chOff x="862778" y="5326434"/>
            <a:chExt cx="3548623" cy="780602"/>
          </a:xfrm>
        </p:grpSpPr>
        <p:grpSp>
          <p:nvGrpSpPr>
            <p:cNvPr id="68" name="Группа 67"/>
            <p:cNvGrpSpPr/>
            <p:nvPr/>
          </p:nvGrpSpPr>
          <p:grpSpPr>
            <a:xfrm>
              <a:off x="862778" y="5326434"/>
              <a:ext cx="3548623" cy="780602"/>
              <a:chOff x="915224" y="3341054"/>
              <a:chExt cx="3548623" cy="573938"/>
            </a:xfrm>
          </p:grpSpPr>
          <p:sp>
            <p:nvSpPr>
              <p:cNvPr id="69" name="Прямоугольник 68"/>
              <p:cNvSpPr/>
              <p:nvPr/>
            </p:nvSpPr>
            <p:spPr>
              <a:xfrm>
                <a:off x="954553" y="3341054"/>
                <a:ext cx="3509294" cy="570129"/>
              </a:xfrm>
              <a:prstGeom prst="rect">
                <a:avLst/>
              </a:prstGeom>
              <a:solidFill>
                <a:srgbClr val="F2EC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954552" y="3341057"/>
                <a:ext cx="290923" cy="573935"/>
              </a:xfrm>
              <a:prstGeom prst="rect">
                <a:avLst/>
              </a:prstGeom>
              <a:solidFill>
                <a:srgbClr val="ED5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915224" y="3470532"/>
                <a:ext cx="399764" cy="31883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>
                  <a:defRPr sz="1300">
                    <a:solidFill>
                      <a:srgbClr val="F7F2E5"/>
                    </a:solidFill>
                    <a:latin typeface="Arial Black" panose="020B0A04020102020204" pitchFamily="34" charset="0"/>
                  </a:defRPr>
                </a:lvl1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400" dirty="0"/>
                  <a:t>4</a:t>
                </a:r>
                <a:endPara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7F2E5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72" name="Прямоугольник 71"/>
            <p:cNvSpPr/>
            <p:nvPr/>
          </p:nvSpPr>
          <p:spPr>
            <a:xfrm>
              <a:off x="1309763" y="5528084"/>
              <a:ext cx="2973373" cy="35147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26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3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221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Центр </a:t>
              </a:r>
              <a:r>
                <a:rPr kumimoji="0" lang="ru-RU" sz="1403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56221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поддер</a:t>
              </a:r>
              <a:r>
                <a:rPr lang="ru-RU" sz="1403" b="1" dirty="0" err="1" smtClean="0">
                  <a:solidFill>
                    <a:srgbClr val="5622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жки</a:t>
              </a:r>
              <a:r>
                <a:rPr lang="ru-RU" sz="1403" b="1" dirty="0" smtClean="0">
                  <a:solidFill>
                    <a:srgbClr val="5622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экспорта</a:t>
              </a:r>
              <a:endParaRPr kumimoji="0" lang="ru-RU" sz="1403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6852451" y="2537337"/>
            <a:ext cx="3111975" cy="837697"/>
            <a:chOff x="7421825" y="1792063"/>
            <a:chExt cx="3548622" cy="684602"/>
          </a:xfrm>
        </p:grpSpPr>
        <p:grpSp>
          <p:nvGrpSpPr>
            <p:cNvPr id="73" name="Группа 72"/>
            <p:cNvGrpSpPr/>
            <p:nvPr/>
          </p:nvGrpSpPr>
          <p:grpSpPr>
            <a:xfrm>
              <a:off x="7421825" y="1792063"/>
              <a:ext cx="3548622" cy="684602"/>
              <a:chOff x="915224" y="3341058"/>
              <a:chExt cx="3548622" cy="503354"/>
            </a:xfrm>
          </p:grpSpPr>
          <p:sp>
            <p:nvSpPr>
              <p:cNvPr id="74" name="Прямоугольник 73"/>
              <p:cNvSpPr/>
              <p:nvPr/>
            </p:nvSpPr>
            <p:spPr>
              <a:xfrm>
                <a:off x="954552" y="3341058"/>
                <a:ext cx="3509294" cy="503354"/>
              </a:xfrm>
              <a:prstGeom prst="rect">
                <a:avLst/>
              </a:prstGeom>
              <a:solidFill>
                <a:srgbClr val="F2EC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Прямоугольник 74"/>
              <p:cNvSpPr/>
              <p:nvPr/>
            </p:nvSpPr>
            <p:spPr>
              <a:xfrm>
                <a:off x="954552" y="3341058"/>
                <a:ext cx="290923" cy="503354"/>
              </a:xfrm>
              <a:prstGeom prst="rect">
                <a:avLst/>
              </a:prstGeom>
              <a:solidFill>
                <a:srgbClr val="ED5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915224" y="3423873"/>
                <a:ext cx="399764" cy="31883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400" dirty="0" smtClean="0">
                    <a:solidFill>
                      <a:srgbClr val="F7F2E5"/>
                    </a:solidFill>
                    <a:latin typeface="Arial Black" panose="020B0A04020102020204" pitchFamily="34" charset="0"/>
                  </a:rPr>
                  <a:t>5</a:t>
                </a:r>
                <a:endPara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7F2E5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77" name="Прямоугольник 76"/>
            <p:cNvSpPr/>
            <p:nvPr/>
          </p:nvSpPr>
          <p:spPr>
            <a:xfrm>
              <a:off x="7860917" y="1867458"/>
              <a:ext cx="3102085" cy="48073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26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3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221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МКК,</a:t>
              </a:r>
              <a:r>
                <a:rPr kumimoji="0" lang="ru-RU" sz="1403" b="1" i="0" u="none" strike="noStrike" kern="1200" cap="none" spc="0" normalizeH="0" noProof="0" dirty="0" smtClean="0">
                  <a:ln>
                    <a:noFill/>
                  </a:ln>
                  <a:solidFill>
                    <a:srgbClr val="56221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ru-RU" sz="1403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221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НКО «Фонд поддержки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26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3" b="1" dirty="0" smtClean="0">
                  <a:solidFill>
                    <a:srgbClr val="5622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МСП РА»</a:t>
              </a:r>
              <a:r>
                <a:rPr kumimoji="0" lang="ru-RU" sz="1403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221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endParaRPr kumimoji="0" lang="ru-RU" sz="1403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819603" y="3658342"/>
            <a:ext cx="3111975" cy="821967"/>
            <a:chOff x="7414380" y="3615673"/>
            <a:chExt cx="3548622" cy="684605"/>
          </a:xfrm>
        </p:grpSpPr>
        <p:grpSp>
          <p:nvGrpSpPr>
            <p:cNvPr id="83" name="Группа 82"/>
            <p:cNvGrpSpPr/>
            <p:nvPr/>
          </p:nvGrpSpPr>
          <p:grpSpPr>
            <a:xfrm>
              <a:off x="7414380" y="3615673"/>
              <a:ext cx="3548622" cy="684605"/>
              <a:chOff x="915224" y="3341056"/>
              <a:chExt cx="3548622" cy="503356"/>
            </a:xfrm>
          </p:grpSpPr>
          <p:sp>
            <p:nvSpPr>
              <p:cNvPr id="84" name="Прямоугольник 83"/>
              <p:cNvSpPr/>
              <p:nvPr/>
            </p:nvSpPr>
            <p:spPr>
              <a:xfrm>
                <a:off x="954552" y="3341056"/>
                <a:ext cx="3509294" cy="503354"/>
              </a:xfrm>
              <a:prstGeom prst="rect">
                <a:avLst/>
              </a:prstGeom>
              <a:solidFill>
                <a:srgbClr val="F2EC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Прямоугольник 84"/>
              <p:cNvSpPr/>
              <p:nvPr/>
            </p:nvSpPr>
            <p:spPr>
              <a:xfrm>
                <a:off x="954552" y="3341058"/>
                <a:ext cx="290923" cy="503354"/>
              </a:xfrm>
              <a:prstGeom prst="rect">
                <a:avLst/>
              </a:prstGeom>
              <a:solidFill>
                <a:srgbClr val="ED5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915224" y="3423873"/>
                <a:ext cx="399764" cy="31883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>
                  <a:defRPr sz="1300">
                    <a:solidFill>
                      <a:srgbClr val="F7F2E5"/>
                    </a:solidFill>
                    <a:latin typeface="Arial Black" panose="020B0A04020102020204" pitchFamily="34" charset="0"/>
                  </a:defRPr>
                </a:lvl1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400" dirty="0" smtClean="0"/>
                  <a:t>6</a:t>
                </a:r>
                <a:endPara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7F2E5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87" name="Прямоугольник 86"/>
            <p:cNvSpPr/>
            <p:nvPr/>
          </p:nvSpPr>
          <p:spPr>
            <a:xfrm>
              <a:off x="7861366" y="3810300"/>
              <a:ext cx="3019156" cy="25671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26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3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221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ЦИСС</a:t>
              </a:r>
              <a:endParaRPr kumimoji="0" lang="ru-RU" sz="1403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6800694" y="4645607"/>
            <a:ext cx="3113641" cy="915452"/>
            <a:chOff x="7381952" y="2505572"/>
            <a:chExt cx="3550520" cy="684603"/>
          </a:xfrm>
        </p:grpSpPr>
        <p:grpSp>
          <p:nvGrpSpPr>
            <p:cNvPr id="89" name="Группа 88"/>
            <p:cNvGrpSpPr/>
            <p:nvPr/>
          </p:nvGrpSpPr>
          <p:grpSpPr>
            <a:xfrm>
              <a:off x="7381952" y="2505572"/>
              <a:ext cx="3550520" cy="684603"/>
              <a:chOff x="880753" y="3076900"/>
              <a:chExt cx="3550520" cy="503355"/>
            </a:xfrm>
          </p:grpSpPr>
          <p:sp>
            <p:nvSpPr>
              <p:cNvPr id="91" name="Прямоугольник 90"/>
              <p:cNvSpPr/>
              <p:nvPr/>
            </p:nvSpPr>
            <p:spPr>
              <a:xfrm>
                <a:off x="921979" y="3076901"/>
                <a:ext cx="3509294" cy="503354"/>
              </a:xfrm>
              <a:prstGeom prst="rect">
                <a:avLst/>
              </a:prstGeom>
              <a:solidFill>
                <a:srgbClr val="F2EC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Прямоугольник 91"/>
              <p:cNvSpPr/>
              <p:nvPr/>
            </p:nvSpPr>
            <p:spPr>
              <a:xfrm>
                <a:off x="921979" y="3076900"/>
                <a:ext cx="290923" cy="503354"/>
              </a:xfrm>
              <a:prstGeom prst="rect">
                <a:avLst/>
              </a:prstGeom>
              <a:solidFill>
                <a:srgbClr val="ED5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79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880753" y="3152102"/>
                <a:ext cx="573846" cy="318839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>
                <a:defPPr>
                  <a:defRPr lang="en-US"/>
                </a:defPPr>
                <a:lvl1pPr>
                  <a:defRPr sz="1300">
                    <a:solidFill>
                      <a:srgbClr val="F7F2E5"/>
                    </a:solidFill>
                    <a:latin typeface="Arial Black" panose="020B0A04020102020204" pitchFamily="34" charset="0"/>
                  </a:defRPr>
                </a:lvl1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1400" noProof="0" dirty="0" smtClean="0"/>
                  <a:t>7</a:t>
                </a:r>
                <a:endPara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7F2E5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90" name="Прямоугольник 89"/>
            <p:cNvSpPr/>
            <p:nvPr/>
          </p:nvSpPr>
          <p:spPr>
            <a:xfrm>
              <a:off x="7815831" y="2726056"/>
              <a:ext cx="3109529" cy="2301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26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221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МФЦ</a:t>
              </a:r>
              <a:endPara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56221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864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t="-77" r="218" b="-1"/>
          <a:stretch/>
        </p:blipFill>
        <p:spPr>
          <a:xfrm>
            <a:off x="9302065" y="6100324"/>
            <a:ext cx="2322296" cy="23285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29310" y="580224"/>
            <a:ext cx="8410705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            Центр поддержки предпринимательства</a:t>
            </a:r>
            <a:endParaRPr lang="ru-RU" sz="2400" dirty="0">
              <a:solidFill>
                <a:srgbClr val="562212"/>
              </a:solidFill>
              <a:latin typeface="Arial Black" panose="020B0A04020102020204" pitchFamily="34" charset="0"/>
              <a:ea typeface="Roboto Black" panose="020000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7097" y="362864"/>
            <a:ext cx="553490" cy="118333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/>
          </a:p>
        </p:txBody>
      </p:sp>
      <p:sp>
        <p:nvSpPr>
          <p:cNvPr id="59" name="TextBox 58"/>
          <p:cNvSpPr txBox="1"/>
          <p:nvPr/>
        </p:nvSpPr>
        <p:spPr>
          <a:xfrm>
            <a:off x="1060596" y="1085516"/>
            <a:ext cx="9402617" cy="5858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Предоставляет следующие услуги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Консультационные услуги по вопросам: начала ведения собственного дела для физических лиц, планирующих осуществление предпринимательской деятельности; финансового планирования (бюджетирование, оптимизация налогообложения, бухгалтерские услуги, привлечение инвестиций и займов); маркетингового сопровождения деятельности и бизнес-планирование субъектов МСП; патентно- лицензионного сопровождения деятельности МСП; правового обеспечения деятельности СМСП, обеспечение представления интересов СМСП в органах государственной власти и органах местного самоуправления при проведении мероприятий по контролю; информационного сопровождения деятельности СМСП; по подбору персонала, по вопросам применения трудового законодательства РФ.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Содействие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в проведении патентных исследований в целях определения текущей патентной ситуации, в </a:t>
            </a:r>
            <a:r>
              <a:rPr lang="ru-RU" sz="1500" dirty="0" err="1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., проверка возможности свободного использования объекта, техники, продукции без риска нарушения действующих патентов;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Услуги по организации сертификации товаров, работ и услуг СМСП, а также сертификация СМСП по системе менеджмента качества в соответствии с международными стандартами;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Содействие в размещении СМСП на электронных торговых площадках, в </a:t>
            </a:r>
            <a:r>
              <a:rPr lang="ru-RU" sz="1500" dirty="0" err="1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 содействие в регистрации учетной записи(аккаунта) СМСП на торговых площадках, а также ежемесячном продвижении продукции СМСП на торговой площадке;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Предоставление информации о возможностях получения кредитных и иных финансовых ресурсов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370" y="-1137057"/>
            <a:ext cx="3790733" cy="838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79" dirty="0"/>
              <a:t>Иконки на каждый буллит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106454" y="1548309"/>
            <a:ext cx="586016" cy="560934"/>
            <a:chOff x="837097" y="1439863"/>
            <a:chExt cx="832866" cy="832866"/>
          </a:xfrm>
        </p:grpSpPr>
        <p:sp>
          <p:nvSpPr>
            <p:cNvPr id="23" name="Овал 22"/>
            <p:cNvSpPr/>
            <p:nvPr/>
          </p:nvSpPr>
          <p:spPr>
            <a:xfrm>
              <a:off x="837097" y="1439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2444" y="1561211"/>
              <a:ext cx="604097" cy="604434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54906" y="3517456"/>
            <a:ext cx="586016" cy="560934"/>
            <a:chOff x="837097" y="4487863"/>
            <a:chExt cx="832866" cy="832866"/>
          </a:xfrm>
        </p:grpSpPr>
        <p:sp>
          <p:nvSpPr>
            <p:cNvPr id="16" name="Овал 15"/>
            <p:cNvSpPr/>
            <p:nvPr/>
          </p:nvSpPr>
          <p:spPr>
            <a:xfrm>
              <a:off x="837097" y="4487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0542" y="4558867"/>
              <a:ext cx="566954" cy="637709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106454" y="2627577"/>
            <a:ext cx="586016" cy="560934"/>
            <a:chOff x="853640" y="2956826"/>
            <a:chExt cx="767585" cy="734731"/>
          </a:xfrm>
        </p:grpSpPr>
        <p:sp>
          <p:nvSpPr>
            <p:cNvPr id="30" name="Овал 29"/>
            <p:cNvSpPr/>
            <p:nvPr/>
          </p:nvSpPr>
          <p:spPr>
            <a:xfrm>
              <a:off x="853640" y="2956826"/>
              <a:ext cx="767585" cy="734731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6892" y="3052520"/>
              <a:ext cx="458599" cy="566936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172855" y="6596677"/>
            <a:ext cx="586016" cy="560934"/>
            <a:chOff x="837097" y="2398713"/>
            <a:chExt cx="832866" cy="832866"/>
          </a:xfrm>
        </p:grpSpPr>
        <p:sp>
          <p:nvSpPr>
            <p:cNvPr id="29" name="Овал 28"/>
            <p:cNvSpPr/>
            <p:nvPr/>
          </p:nvSpPr>
          <p:spPr>
            <a:xfrm>
              <a:off x="837097" y="239871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7969" y="2500402"/>
              <a:ext cx="637622" cy="639002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073" y="5392857"/>
            <a:ext cx="602458" cy="60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3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t="-77" r="218" b="-1"/>
          <a:stretch/>
        </p:blipFill>
        <p:spPr>
          <a:xfrm>
            <a:off x="9302065" y="6100324"/>
            <a:ext cx="2322296" cy="23285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67911" y="121098"/>
            <a:ext cx="8302918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       Центр поддержки предпринимательства</a:t>
            </a:r>
            <a:endParaRPr lang="ru-RU" sz="2400" dirty="0">
              <a:solidFill>
                <a:srgbClr val="562212"/>
              </a:solidFill>
              <a:latin typeface="Arial Black" panose="020B0A04020102020204" pitchFamily="34" charset="0"/>
              <a:ea typeface="Roboto Black" panose="020000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7097" y="362864"/>
            <a:ext cx="553490" cy="118333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/>
          </a:p>
        </p:txBody>
      </p:sp>
      <p:sp>
        <p:nvSpPr>
          <p:cNvPr id="59" name="TextBox 58"/>
          <p:cNvSpPr txBox="1"/>
          <p:nvPr/>
        </p:nvSpPr>
        <p:spPr>
          <a:xfrm>
            <a:off x="692470" y="609600"/>
            <a:ext cx="9770743" cy="7068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Предоставляет следующие 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услуги (ПРОДОЛЖЕНИЕ):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Анализ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потенциала малых и средних предприятий, выявление текущих потребностей и проблем СМСП, влияющих на их конкурентоспособность;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Проведение для физических лиц, заинтересованных в начале осуществления предпринимательской деятельности, и для СМСП семинаров, конференций, форумов, круглых столов, издание пособий, брошюр, методических материалов;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и (или) реализация специальных программ обучения для СМСП с целью повышения квалификации по вопросам осуществления предпринимательской деятельности, правовой охраны и использования результатов интеллектуальной деятельности и приравненных к ним средств индивидуализации юридических лиц, товаров, работ, услуг и предприятий, которым предоставляется правовая охрана, реализации инновационной продукции и экспорта товаров;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участия СМСП в межрегиональных бизнес-миссиях;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участия СМСП в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выставочно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-ярмарочных и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конгрессных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мероприятиях на территории РФ в целях продвижения товаров СМСП, развития предпринимательской деятельности, в том числе стимулирования процесса импорт замещения;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Услуги по разработке франшиз предпринимателей, связанные с аудитом бизнеса и анализом рынка, разработкой состава франшизы, разработкой пакетов франшизы (определение стоимости), созданием финансовой модели франшизы, юридической упаковкой, презентацией франшиз, рекомендациями по продаже;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Услуги по предоставлению СМСП на льготных условиях рабочих мест в частных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коворкингах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расположенных на территории субъекта РФ, включающие в себя предоставление оборудованных рабочих мест, и сопутствующих сервисов: печать документов, доступ в интернет, хранение личных вещей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370" y="-1137057"/>
            <a:ext cx="3790733" cy="838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79" dirty="0"/>
              <a:t>Иконки на каждый буллит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106454" y="1548309"/>
            <a:ext cx="586016" cy="560934"/>
            <a:chOff x="837097" y="1439863"/>
            <a:chExt cx="832866" cy="832866"/>
          </a:xfrm>
        </p:grpSpPr>
        <p:sp>
          <p:nvSpPr>
            <p:cNvPr id="23" name="Овал 22"/>
            <p:cNvSpPr/>
            <p:nvPr/>
          </p:nvSpPr>
          <p:spPr>
            <a:xfrm>
              <a:off x="837097" y="1439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2444" y="1561211"/>
              <a:ext cx="604097" cy="604434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54906" y="3517456"/>
            <a:ext cx="586016" cy="560934"/>
            <a:chOff x="837097" y="4487863"/>
            <a:chExt cx="832866" cy="832866"/>
          </a:xfrm>
        </p:grpSpPr>
        <p:sp>
          <p:nvSpPr>
            <p:cNvPr id="16" name="Овал 15"/>
            <p:cNvSpPr/>
            <p:nvPr/>
          </p:nvSpPr>
          <p:spPr>
            <a:xfrm>
              <a:off x="837097" y="4487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0542" y="4558867"/>
              <a:ext cx="566954" cy="637709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106454" y="2627577"/>
            <a:ext cx="586016" cy="560934"/>
            <a:chOff x="853640" y="2956826"/>
            <a:chExt cx="767585" cy="734731"/>
          </a:xfrm>
        </p:grpSpPr>
        <p:sp>
          <p:nvSpPr>
            <p:cNvPr id="30" name="Овал 29"/>
            <p:cNvSpPr/>
            <p:nvPr/>
          </p:nvSpPr>
          <p:spPr>
            <a:xfrm>
              <a:off x="853640" y="2956826"/>
              <a:ext cx="767585" cy="734731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6892" y="3052520"/>
              <a:ext cx="458599" cy="566936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172855" y="6596677"/>
            <a:ext cx="586016" cy="560934"/>
            <a:chOff x="837097" y="2398713"/>
            <a:chExt cx="832866" cy="832866"/>
          </a:xfrm>
        </p:grpSpPr>
        <p:sp>
          <p:nvSpPr>
            <p:cNvPr id="29" name="Овал 28"/>
            <p:cNvSpPr/>
            <p:nvPr/>
          </p:nvSpPr>
          <p:spPr>
            <a:xfrm>
              <a:off x="837097" y="239871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7969" y="2500402"/>
              <a:ext cx="637622" cy="639002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073" y="5392857"/>
            <a:ext cx="602458" cy="60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52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t="-77" r="218" b="-1"/>
          <a:stretch/>
        </p:blipFill>
        <p:spPr>
          <a:xfrm>
            <a:off x="9302065" y="6100324"/>
            <a:ext cx="2322296" cy="23285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67911" y="121098"/>
            <a:ext cx="8302918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       Центр инноваций социальной сферы</a:t>
            </a:r>
            <a:endParaRPr lang="ru-RU" sz="2400" dirty="0">
              <a:solidFill>
                <a:srgbClr val="562212"/>
              </a:solidFill>
              <a:latin typeface="Arial Black" panose="020B0A04020102020204" pitchFamily="34" charset="0"/>
              <a:ea typeface="Roboto Black" panose="020000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7097" y="362864"/>
            <a:ext cx="553490" cy="118333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/>
          </a:p>
        </p:txBody>
      </p:sp>
      <p:sp>
        <p:nvSpPr>
          <p:cNvPr id="59" name="TextBox 58"/>
          <p:cNvSpPr txBox="1"/>
          <p:nvPr/>
        </p:nvSpPr>
        <p:spPr>
          <a:xfrm>
            <a:off x="692470" y="609600"/>
            <a:ext cx="9770743" cy="5716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Предоставляет следующие 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услуги :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Roboto"/>
              </a:rPr>
              <a:t>Деятельность Центра направлена на гармоничное и эффективное развитие социальных предприятий и социальных предпринимателей.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>
                <a:solidFill>
                  <a:srgbClr val="000000"/>
                </a:solidFill>
                <a:latin typeface="Roboto"/>
              </a:rPr>
              <a:t>Оказание методической, консультационной и информационной поддержки субъектам социального предпринимательства и физическим лицам, заинтересованным в начале осуществления деятельности в области социального предпринимательства</a:t>
            </a:r>
            <a:r>
              <a:rPr lang="ru-RU" sz="1600" dirty="0" smtClean="0">
                <a:solidFill>
                  <a:srgbClr val="000000"/>
                </a:solidFill>
                <a:latin typeface="Roboto"/>
              </a:rPr>
              <a:t>; </a:t>
            </a:r>
          </a:p>
          <a:p>
            <a:endParaRPr lang="ru-RU" sz="1600" dirty="0">
              <a:solidFill>
                <a:srgbClr val="000000"/>
              </a:solidFill>
              <a:latin typeface="Roboto"/>
            </a:endParaRPr>
          </a:p>
          <a:p>
            <a:r>
              <a:rPr lang="ru-RU" sz="1600" dirty="0" smtClean="0">
                <a:solidFill>
                  <a:srgbClr val="30140B"/>
                </a:solidFill>
                <a:latin typeface="Roboto"/>
              </a:rPr>
              <a:t>проведение </a:t>
            </a:r>
            <a:r>
              <a:rPr lang="ru-RU" sz="1600" dirty="0">
                <a:solidFill>
                  <a:srgbClr val="30140B"/>
                </a:solidFill>
                <a:latin typeface="Roboto"/>
              </a:rPr>
              <a:t>обучающих и просветительских мероприятий по вопросам осуществления деятельности в области социального предпринимательства</a:t>
            </a:r>
            <a:r>
              <a:rPr lang="ru-RU" sz="1600" dirty="0" smtClean="0">
                <a:solidFill>
                  <a:srgbClr val="30140B"/>
                </a:solidFill>
                <a:latin typeface="Roboto"/>
              </a:rPr>
              <a:t>;</a:t>
            </a:r>
          </a:p>
          <a:p>
            <a:endParaRPr lang="ru-RU" sz="1600" dirty="0">
              <a:solidFill>
                <a:srgbClr val="30140B"/>
              </a:solidFill>
              <a:latin typeface="Roboto"/>
            </a:endParaRPr>
          </a:p>
          <a:p>
            <a:r>
              <a:rPr lang="ru-RU" sz="1600" dirty="0">
                <a:solidFill>
                  <a:srgbClr val="30140B"/>
                </a:solidFill>
                <a:latin typeface="Roboto"/>
              </a:rPr>
              <a:t>выявление и продвижение успешных моделей социального предпринимательства;</a:t>
            </a:r>
          </a:p>
          <a:p>
            <a:r>
              <a:rPr lang="ru-RU" sz="1600" dirty="0">
                <a:solidFill>
                  <a:srgbClr val="30140B"/>
                </a:solidFill>
                <a:latin typeface="Roboto"/>
              </a:rPr>
              <a:t>обмен практиками в сети центров инноваций социальной сферы</a:t>
            </a:r>
            <a:r>
              <a:rPr lang="ru-RU" sz="1600" dirty="0" smtClean="0">
                <a:solidFill>
                  <a:srgbClr val="30140B"/>
                </a:solidFill>
                <a:latin typeface="Roboto"/>
              </a:rPr>
              <a:t>:</a:t>
            </a:r>
          </a:p>
          <a:p>
            <a:endParaRPr lang="ru-RU" sz="1600" dirty="0" smtClean="0">
              <a:solidFill>
                <a:srgbClr val="30140B"/>
              </a:solidFill>
              <a:latin typeface="Roboto"/>
            </a:endParaRPr>
          </a:p>
          <a:p>
            <a:r>
              <a:rPr lang="ru-RU" sz="1600" dirty="0" smtClean="0">
                <a:solidFill>
                  <a:srgbClr val="30140B"/>
                </a:solidFill>
                <a:latin typeface="Roboto"/>
              </a:rPr>
              <a:t>привлечение </a:t>
            </a:r>
            <a:r>
              <a:rPr lang="ru-RU" sz="1600" dirty="0">
                <a:solidFill>
                  <a:srgbClr val="30140B"/>
                </a:solidFill>
                <a:latin typeface="Roboto"/>
              </a:rPr>
              <a:t>социальных предпринимателей республики к участию в федеральных, региональных конкурсах и других коммуникационных мероприятиях</a:t>
            </a:r>
            <a:r>
              <a:rPr lang="ru-RU" sz="1600" dirty="0" smtClean="0">
                <a:solidFill>
                  <a:srgbClr val="30140B"/>
                </a:solidFill>
                <a:latin typeface="Roboto"/>
              </a:rPr>
              <a:t>.</a:t>
            </a:r>
          </a:p>
          <a:p>
            <a:endParaRPr lang="ru-RU" sz="1600" dirty="0">
              <a:solidFill>
                <a:srgbClr val="30140B"/>
              </a:solidFill>
              <a:latin typeface="Roboto"/>
            </a:endParaRPr>
          </a:p>
          <a:p>
            <a:r>
              <a:rPr lang="ru-RU" sz="1600" dirty="0">
                <a:solidFill>
                  <a:srgbClr val="000000"/>
                </a:solidFill>
                <a:latin typeface="Roboto"/>
              </a:rPr>
              <a:t>Деятельность ЦИСС направлена на поддержку и развитие социального предпринимательства на территории  Республики Алтай.</a:t>
            </a:r>
            <a:endParaRPr lang="ru-RU" sz="15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5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370" y="-1137057"/>
            <a:ext cx="3790733" cy="838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79" dirty="0"/>
              <a:t>Иконки на каждый буллит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106454" y="1548309"/>
            <a:ext cx="586016" cy="560934"/>
            <a:chOff x="837097" y="1439863"/>
            <a:chExt cx="832866" cy="832866"/>
          </a:xfrm>
        </p:grpSpPr>
        <p:sp>
          <p:nvSpPr>
            <p:cNvPr id="23" name="Овал 22"/>
            <p:cNvSpPr/>
            <p:nvPr/>
          </p:nvSpPr>
          <p:spPr>
            <a:xfrm>
              <a:off x="837097" y="1439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2444" y="1561211"/>
              <a:ext cx="604097" cy="604434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54906" y="3517456"/>
            <a:ext cx="586016" cy="560934"/>
            <a:chOff x="837097" y="4487863"/>
            <a:chExt cx="832866" cy="832866"/>
          </a:xfrm>
        </p:grpSpPr>
        <p:sp>
          <p:nvSpPr>
            <p:cNvPr id="16" name="Овал 15"/>
            <p:cNvSpPr/>
            <p:nvPr/>
          </p:nvSpPr>
          <p:spPr>
            <a:xfrm>
              <a:off x="837097" y="4487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0542" y="4558867"/>
              <a:ext cx="566954" cy="637709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106454" y="2627577"/>
            <a:ext cx="586016" cy="560934"/>
            <a:chOff x="853640" y="2956826"/>
            <a:chExt cx="767585" cy="734731"/>
          </a:xfrm>
        </p:grpSpPr>
        <p:sp>
          <p:nvSpPr>
            <p:cNvPr id="30" name="Овал 29"/>
            <p:cNvSpPr/>
            <p:nvPr/>
          </p:nvSpPr>
          <p:spPr>
            <a:xfrm>
              <a:off x="853640" y="2956826"/>
              <a:ext cx="767585" cy="734731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6892" y="3052520"/>
              <a:ext cx="458599" cy="566936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172855" y="6596677"/>
            <a:ext cx="586016" cy="560934"/>
            <a:chOff x="837097" y="2398713"/>
            <a:chExt cx="832866" cy="832866"/>
          </a:xfrm>
        </p:grpSpPr>
        <p:sp>
          <p:nvSpPr>
            <p:cNvPr id="29" name="Овал 28"/>
            <p:cNvSpPr/>
            <p:nvPr/>
          </p:nvSpPr>
          <p:spPr>
            <a:xfrm>
              <a:off x="837097" y="239871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7969" y="2500402"/>
              <a:ext cx="637622" cy="639002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073" y="5392857"/>
            <a:ext cx="602458" cy="60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1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t="-77" r="218" b="-1"/>
          <a:stretch/>
        </p:blipFill>
        <p:spPr>
          <a:xfrm>
            <a:off x="9302065" y="6100324"/>
            <a:ext cx="2322296" cy="23285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852697" y="321004"/>
            <a:ext cx="8410705" cy="40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Центр поддержки экспорта</a:t>
            </a:r>
            <a:endParaRPr lang="ru-RU" sz="2400" dirty="0">
              <a:solidFill>
                <a:srgbClr val="562212"/>
              </a:solidFill>
              <a:latin typeface="Arial Black" panose="020B0A04020102020204" pitchFamily="34" charset="0"/>
              <a:ea typeface="Roboto Black" panose="020000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7097" y="362864"/>
            <a:ext cx="553490" cy="118333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prstClr val="white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59966" y="622042"/>
            <a:ext cx="9795391" cy="7273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Предоставляет следующие услуги:</a:t>
            </a:r>
          </a:p>
          <a:p>
            <a:pPr marL="285750" indent="-285750">
              <a:buFontTx/>
              <a:buChar char="-"/>
            </a:pPr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обучение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начинающих экспортеров и госслужащих в экспортных семинарах</a:t>
            </a:r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внедрение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акселерационных программ для экспортеров.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участие экспортеров и потенциальных экспортеров в </a:t>
            </a:r>
            <a:r>
              <a:rPr lang="ru-RU" sz="1500" dirty="0" err="1">
                <a:solidFill>
                  <a:srgbClr val="30140B"/>
                </a:solidFill>
                <a:latin typeface="Roboto"/>
              </a:rPr>
              <a:t>выставочно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-ярмарочных мероприятиях, в том числе за рубежом, организацию международных бизнес-миссий предпринимателей (БМ+ выставки</a:t>
            </a:r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)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- популяризация экспортной деятельности среди экономически активного населения и молодежи (ч\з </a:t>
            </a:r>
            <a:r>
              <a:rPr lang="ru-RU" sz="1500" dirty="0" err="1">
                <a:solidFill>
                  <a:srgbClr val="30140B"/>
                </a:solidFill>
                <a:latin typeface="Roboto"/>
              </a:rPr>
              <a:t>СМИ,и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-нет, истории успеха, лучший экспортер)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оказание консультационной поддержки субъектов предпринимательства по вопросам экспорта: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консультирование по таможенному оформлению;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консультирование по логистике;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консультирование по налогообложению;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содействие в подготовке и переводе на иностранные языки презентационных и других материалов в электронном виде по запросу субъектов малого и среднего предпринимательства, в том числе адаптация и перевод упаковки товара;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содействие в создании на иностранном языке и (или) модернизации существующего сайта субъекта малого или среднего предпринимательства в информационно-телекоммуникационной сети «Интернет» на иностранном языке;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-содействие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в проведении индивидуальных маркетинговых исследований иностранных рынков по запросу субъектов МСП</a:t>
            </a:r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;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-содействие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в проведении индивидуальных патентных исследований иностранных рынков по запросу субъектов МСП</a:t>
            </a:r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;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-консультирование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по правовым аспектам экспортной деятельности (экспертиза экспортного контракта);</a:t>
            </a:r>
          </a:p>
          <a:p>
            <a:pPr marL="285750" indent="-285750">
              <a:buFontTx/>
              <a:buChar char="-"/>
            </a:pPr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сопровождение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экспортного контракта</a:t>
            </a:r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;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-содействие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в приведении продукции в соответствие с требованиями, необходимыми для экспорта товаров (работ, услуг) (стандартизация, сертификация, необходимые разрешения);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содействие в обеспечении защиты интеллектуальной собственности за пределами территории Российской Федерации, в том числе получении патентов на результаты интеллектуальной деятельности;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поиск партнеров для субъекта МСП;    </a:t>
            </a:r>
          </a:p>
          <a:p>
            <a:r>
              <a:rPr lang="ru-RU" sz="1500" dirty="0" smtClean="0">
                <a:solidFill>
                  <a:srgbClr val="30140B"/>
                </a:solidFill>
                <a:latin typeface="Roboto"/>
              </a:rPr>
              <a:t>- </a:t>
            </a:r>
            <a:r>
              <a:rPr lang="ru-RU" sz="1500" dirty="0">
                <a:solidFill>
                  <a:srgbClr val="30140B"/>
                </a:solidFill>
                <a:latin typeface="Roboto"/>
              </a:rPr>
              <a:t>формирование коммерческого предложения под целевые рынки и категории товаров для субъекта МСП.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6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370" y="-1137057"/>
            <a:ext cx="3790733" cy="838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79" dirty="0">
                <a:solidFill>
                  <a:prstClr val="white"/>
                </a:solidFill>
              </a:rPr>
              <a:t>Иконки на каждый буллит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8810103" y="1545123"/>
            <a:ext cx="586016" cy="560934"/>
            <a:chOff x="837097" y="1439863"/>
            <a:chExt cx="832866" cy="832866"/>
          </a:xfrm>
        </p:grpSpPr>
        <p:sp>
          <p:nvSpPr>
            <p:cNvPr id="23" name="Овал 22"/>
            <p:cNvSpPr/>
            <p:nvPr/>
          </p:nvSpPr>
          <p:spPr>
            <a:xfrm>
              <a:off x="837097" y="1439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2444" y="1561211"/>
              <a:ext cx="604097" cy="604434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151515" y="4537957"/>
            <a:ext cx="586016" cy="560934"/>
            <a:chOff x="837097" y="4487863"/>
            <a:chExt cx="832866" cy="832866"/>
          </a:xfrm>
        </p:grpSpPr>
        <p:sp>
          <p:nvSpPr>
            <p:cNvPr id="16" name="Овал 15"/>
            <p:cNvSpPr/>
            <p:nvPr/>
          </p:nvSpPr>
          <p:spPr>
            <a:xfrm>
              <a:off x="837097" y="4487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0542" y="4558867"/>
              <a:ext cx="566954" cy="637709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120431" y="3329782"/>
            <a:ext cx="586016" cy="560934"/>
            <a:chOff x="853640" y="2956826"/>
            <a:chExt cx="767585" cy="734731"/>
          </a:xfrm>
        </p:grpSpPr>
        <p:sp>
          <p:nvSpPr>
            <p:cNvPr id="30" name="Овал 29"/>
            <p:cNvSpPr/>
            <p:nvPr/>
          </p:nvSpPr>
          <p:spPr>
            <a:xfrm>
              <a:off x="853640" y="2956826"/>
              <a:ext cx="767585" cy="734731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6892" y="3052520"/>
              <a:ext cx="458599" cy="566936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9877197" y="3338788"/>
            <a:ext cx="586016" cy="560934"/>
            <a:chOff x="837097" y="2398713"/>
            <a:chExt cx="832866" cy="832866"/>
          </a:xfrm>
        </p:grpSpPr>
        <p:sp>
          <p:nvSpPr>
            <p:cNvPr id="29" name="Овал 28"/>
            <p:cNvSpPr/>
            <p:nvPr/>
          </p:nvSpPr>
          <p:spPr>
            <a:xfrm>
              <a:off x="837097" y="239871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7969" y="2500402"/>
              <a:ext cx="637622" cy="639002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46943" y="6038244"/>
            <a:ext cx="602458" cy="60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7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t="-77" r="218" b="-1"/>
          <a:stretch/>
        </p:blipFill>
        <p:spPr>
          <a:xfrm>
            <a:off x="9302065" y="6100324"/>
            <a:ext cx="2322296" cy="23285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29310" y="580224"/>
            <a:ext cx="8410705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Центр </a:t>
            </a:r>
            <a:r>
              <a:rPr lang="ru-RU" sz="2400" dirty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народно-художественных промыслов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37097" y="362864"/>
            <a:ext cx="553490" cy="118333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>
              <a:solidFill>
                <a:prstClr val="white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79055" y="1085516"/>
            <a:ext cx="9402617" cy="6209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Предоставляет следующие услуги: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6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Roboto"/>
              </a:rPr>
              <a:t>оказание содействия при получении государственной поддержки;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Roboto"/>
              </a:rPr>
              <a:t>оказание содействия в выводе на рынок новых продуктов (работ, услуг);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Roboto"/>
              </a:rPr>
              <a:t>обеспечение участия в мероприятиях на крупных российских и международных выставочных площадках;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Roboto"/>
              </a:rPr>
              <a:t>продвижение товаров (работ, услуг) на </a:t>
            </a:r>
            <a:r>
              <a:rPr lang="ru-RU" sz="1600" dirty="0" err="1">
                <a:solidFill>
                  <a:srgbClr val="000000"/>
                </a:solidFill>
                <a:latin typeface="Roboto"/>
              </a:rPr>
              <a:t>конгрессно</a:t>
            </a:r>
            <a:r>
              <a:rPr lang="ru-RU" sz="1600" dirty="0">
                <a:solidFill>
                  <a:srgbClr val="000000"/>
                </a:solidFill>
                <a:latin typeface="Roboto"/>
              </a:rPr>
              <a:t>-выставочных мероприятиях;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Roboto"/>
              </a:rPr>
              <a:t>консультационные услуги по вопросам правового обеспечения деятельности субъектов малого и среднего предпринимательства;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Roboto"/>
              </a:rPr>
              <a:t>оказание маркетинговых услуг (проведение маркетинговых исследований, направленных на анализ различных рынков, исходя из потребностей субъектов малого и среднего предпринимательства);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Roboto"/>
              </a:rPr>
              <a:t>организация и проведение обучающих тренингов, семинаров с привлечением сторонних организаций с целью обучения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Roboto"/>
              </a:rPr>
              <a:t>сотрудников субъектов малого и среднего предпринимательства;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Roboto"/>
              </a:rPr>
              <a:t>оказание консалтинговых услуг по специализации отдельных субъектов малого и среднего предпринимательства;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Roboto"/>
              </a:rPr>
              <a:t>содействие в размещении субъекта малого и среднего предпринимательства на электронных торговых площадках, в том числе содействие в регистрации учетной записи (аккаунта) субъекта малого и среднего предпринимательства на торговых площадках, а также ежемесячном продвижении продукции субъекта малого и среднего предпринимательства на торговой площадке;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6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370" y="-1137057"/>
            <a:ext cx="3790733" cy="838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79" dirty="0">
                <a:solidFill>
                  <a:prstClr val="white"/>
                </a:solidFill>
              </a:rPr>
              <a:t>Иконки на каждый буллит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151515" y="2445228"/>
            <a:ext cx="586016" cy="560934"/>
            <a:chOff x="837097" y="1439863"/>
            <a:chExt cx="832866" cy="832866"/>
          </a:xfrm>
        </p:grpSpPr>
        <p:sp>
          <p:nvSpPr>
            <p:cNvPr id="23" name="Овал 22"/>
            <p:cNvSpPr/>
            <p:nvPr/>
          </p:nvSpPr>
          <p:spPr>
            <a:xfrm>
              <a:off x="837097" y="1439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2444" y="1561211"/>
              <a:ext cx="604097" cy="604434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151515" y="4537957"/>
            <a:ext cx="586016" cy="560934"/>
            <a:chOff x="837097" y="4487863"/>
            <a:chExt cx="832866" cy="832866"/>
          </a:xfrm>
        </p:grpSpPr>
        <p:sp>
          <p:nvSpPr>
            <p:cNvPr id="16" name="Овал 15"/>
            <p:cNvSpPr/>
            <p:nvPr/>
          </p:nvSpPr>
          <p:spPr>
            <a:xfrm>
              <a:off x="837097" y="4487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0542" y="4558867"/>
              <a:ext cx="566954" cy="637709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120431" y="3329782"/>
            <a:ext cx="586016" cy="560934"/>
            <a:chOff x="853640" y="2956826"/>
            <a:chExt cx="767585" cy="734731"/>
          </a:xfrm>
        </p:grpSpPr>
        <p:sp>
          <p:nvSpPr>
            <p:cNvPr id="30" name="Овал 29"/>
            <p:cNvSpPr/>
            <p:nvPr/>
          </p:nvSpPr>
          <p:spPr>
            <a:xfrm>
              <a:off x="853640" y="2956826"/>
              <a:ext cx="767585" cy="734731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6892" y="3052520"/>
              <a:ext cx="458599" cy="566936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9610567" y="2934041"/>
            <a:ext cx="586016" cy="560934"/>
            <a:chOff x="837097" y="2398713"/>
            <a:chExt cx="832866" cy="832866"/>
          </a:xfrm>
        </p:grpSpPr>
        <p:sp>
          <p:nvSpPr>
            <p:cNvPr id="29" name="Овал 28"/>
            <p:cNvSpPr/>
            <p:nvPr/>
          </p:nvSpPr>
          <p:spPr>
            <a:xfrm>
              <a:off x="837097" y="239871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7969" y="2500402"/>
              <a:ext cx="637622" cy="639002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02346" y="5799095"/>
            <a:ext cx="602458" cy="60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99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t="-77" r="218" b="-1"/>
          <a:stretch/>
        </p:blipFill>
        <p:spPr>
          <a:xfrm>
            <a:off x="9302065" y="6100324"/>
            <a:ext cx="2322296" cy="23285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29310" y="580224"/>
            <a:ext cx="8410705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400" dirty="0" smtClean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</a:rPr>
              <a:t>Региональный центр инжиниринга</a:t>
            </a:r>
            <a:endParaRPr lang="ru-RU" sz="2400" dirty="0">
              <a:solidFill>
                <a:srgbClr val="562212"/>
              </a:solidFill>
              <a:latin typeface="Arial Black" panose="020B0A04020102020204" pitchFamily="34" charset="0"/>
              <a:ea typeface="Roboto Black" panose="020000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7097" y="362864"/>
            <a:ext cx="553490" cy="118333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/>
          </a:p>
        </p:txBody>
      </p:sp>
      <p:sp>
        <p:nvSpPr>
          <p:cNvPr id="59" name="TextBox 58"/>
          <p:cNvSpPr txBox="1"/>
          <p:nvPr/>
        </p:nvSpPr>
        <p:spPr>
          <a:xfrm>
            <a:off x="979055" y="1085516"/>
            <a:ext cx="9402617" cy="6191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1920"/>
              </a:lnSpc>
              <a:spcBef>
                <a:spcPts val="1800"/>
              </a:spcBef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Предоставляет услуги: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rgbClr val="30140B"/>
                </a:solidFill>
                <a:latin typeface="Roboto"/>
              </a:rPr>
              <a:t>Основной целью деятельности РЦИ является повышение технологической готовности субъектов малого и среднего предпринимательства к освоению новых видов продукции и внедрению инноваций и повышение их конкурентоспособности, а также формирование в регионе сетевой инфраструктуры инжиниринга, способствующей развитию, модернизации и внедрению новых технологий на предприятиях малого и среднего предпринимательства Республики Алтай путем повышения их технологической готовности за счет создания (проектирования) технологических и технических процессов и объектов, которые реализуют указанные процессы</a:t>
            </a:r>
            <a:r>
              <a:rPr lang="ru-RU" sz="1600" dirty="0" smtClean="0">
                <a:solidFill>
                  <a:srgbClr val="30140B"/>
                </a:solidFill>
                <a:latin typeface="Roboto"/>
              </a:rPr>
              <a:t>.</a:t>
            </a:r>
          </a:p>
          <a:p>
            <a:endParaRPr lang="ru-RU" sz="1600" dirty="0">
              <a:solidFill>
                <a:srgbClr val="30140B"/>
              </a:solidFill>
              <a:latin typeface="Roboto"/>
            </a:endParaRPr>
          </a:p>
          <a:p>
            <a:r>
              <a:rPr lang="ru-RU" sz="1600" dirty="0">
                <a:solidFill>
                  <a:srgbClr val="30140B"/>
                </a:solidFill>
                <a:latin typeface="Roboto"/>
              </a:rPr>
              <a:t>Основной задачей РЦИ является реализация мероприятий, направленных на комплексное повышение конкурентоспособности производственных предприятий малого и среднего предпринимательства на всех этапах жизненного цикла производства </a:t>
            </a:r>
            <a:r>
              <a:rPr lang="ru-RU" sz="1600" dirty="0" smtClean="0">
                <a:solidFill>
                  <a:srgbClr val="30140B"/>
                </a:solidFill>
                <a:latin typeface="Roboto"/>
              </a:rPr>
              <a:t>продукции.</a:t>
            </a:r>
          </a:p>
          <a:p>
            <a:endParaRPr lang="ru-RU" sz="1600" dirty="0">
              <a:solidFill>
                <a:srgbClr val="30140B"/>
              </a:solidFill>
              <a:latin typeface="Roboto"/>
            </a:endParaRPr>
          </a:p>
          <a:p>
            <a:r>
              <a:rPr lang="ru-RU" sz="1600" dirty="0">
                <a:solidFill>
                  <a:srgbClr val="30140B"/>
                </a:solidFill>
                <a:latin typeface="Roboto"/>
              </a:rPr>
              <a:t>Региональный центр </a:t>
            </a:r>
            <a:r>
              <a:rPr lang="ru-RU" sz="1600" dirty="0" smtClean="0">
                <a:solidFill>
                  <a:srgbClr val="30140B"/>
                </a:solidFill>
                <a:latin typeface="Roboto"/>
              </a:rPr>
              <a:t>инжиниринга </a:t>
            </a:r>
            <a:r>
              <a:rPr lang="ru-RU" sz="1600" dirty="0">
                <a:solidFill>
                  <a:srgbClr val="30140B"/>
                </a:solidFill>
                <a:latin typeface="Roboto"/>
              </a:rPr>
              <a:t>предоставляет такие услуги как проведение экспресс-оценки индекса технологической готовности, проведение технических аудитов на предприятиях МСП, проведение финансового или управленческого аудита на предприятиях МСП, разработка инвестиционных проектов развития МСП, составление бизнес-планов / ТЭО / инвестиционных меморандумов для инвестиционных проектов предприятий МСП.</a:t>
            </a:r>
          </a:p>
          <a:p>
            <a:pPr fontAlgn="base">
              <a:lnSpc>
                <a:spcPts val="1920"/>
              </a:lnSpc>
              <a:spcBef>
                <a:spcPts val="1800"/>
              </a:spcBef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lnSpc>
                <a:spcPts val="1920"/>
              </a:lnSpc>
              <a:spcBef>
                <a:spcPts val="1800"/>
              </a:spcBef>
              <a:buFontTx/>
              <a:buChar char="-"/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370" y="-1137057"/>
            <a:ext cx="3790733" cy="838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79" dirty="0"/>
              <a:t>Иконки на каждый буллит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151515" y="2445228"/>
            <a:ext cx="586016" cy="560934"/>
            <a:chOff x="837097" y="1439863"/>
            <a:chExt cx="832866" cy="832866"/>
          </a:xfrm>
        </p:grpSpPr>
        <p:sp>
          <p:nvSpPr>
            <p:cNvPr id="23" name="Овал 22"/>
            <p:cNvSpPr/>
            <p:nvPr/>
          </p:nvSpPr>
          <p:spPr>
            <a:xfrm>
              <a:off x="837097" y="1439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2444" y="1561211"/>
              <a:ext cx="604097" cy="604434"/>
            </a:xfrm>
            <a:prstGeom prst="rect">
              <a:avLst/>
            </a:prstGeom>
          </p:spPr>
        </p:pic>
      </p:grpSp>
      <p:grpSp>
        <p:nvGrpSpPr>
          <p:cNvPr id="4" name="Группа 3"/>
          <p:cNvGrpSpPr/>
          <p:nvPr/>
        </p:nvGrpSpPr>
        <p:grpSpPr>
          <a:xfrm>
            <a:off x="151515" y="4537957"/>
            <a:ext cx="586016" cy="560934"/>
            <a:chOff x="837097" y="4487863"/>
            <a:chExt cx="832866" cy="832866"/>
          </a:xfrm>
        </p:grpSpPr>
        <p:sp>
          <p:nvSpPr>
            <p:cNvPr id="16" name="Овал 15"/>
            <p:cNvSpPr/>
            <p:nvPr/>
          </p:nvSpPr>
          <p:spPr>
            <a:xfrm>
              <a:off x="837097" y="4487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0542" y="4558867"/>
              <a:ext cx="566954" cy="637709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120431" y="3329782"/>
            <a:ext cx="586016" cy="560934"/>
            <a:chOff x="853640" y="2956826"/>
            <a:chExt cx="767585" cy="734731"/>
          </a:xfrm>
        </p:grpSpPr>
        <p:sp>
          <p:nvSpPr>
            <p:cNvPr id="30" name="Овал 29"/>
            <p:cNvSpPr/>
            <p:nvPr/>
          </p:nvSpPr>
          <p:spPr>
            <a:xfrm>
              <a:off x="853640" y="2956826"/>
              <a:ext cx="767585" cy="734731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6892" y="3052520"/>
              <a:ext cx="458599" cy="566936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3978237" y="6957849"/>
            <a:ext cx="586016" cy="560934"/>
            <a:chOff x="837097" y="2398713"/>
            <a:chExt cx="832866" cy="832866"/>
          </a:xfrm>
        </p:grpSpPr>
        <p:sp>
          <p:nvSpPr>
            <p:cNvPr id="29" name="Овал 28"/>
            <p:cNvSpPr/>
            <p:nvPr/>
          </p:nvSpPr>
          <p:spPr>
            <a:xfrm>
              <a:off x="837097" y="239871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7969" y="2500402"/>
              <a:ext cx="637622" cy="639002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02346" y="5799095"/>
            <a:ext cx="602458" cy="60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77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7967</TotalTime>
  <Words>1489</Words>
  <Application>Microsoft Office PowerPoint</Application>
  <PresentationFormat>Произвольный</PresentationFormat>
  <Paragraphs>140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Roboto</vt:lpstr>
      <vt:lpstr>Roboto Black</vt:lpstr>
      <vt:lpstr>Roboto Medium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Synergy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Горина Екатерина Леонидовна</dc:creator>
  <cp:lastModifiedBy>Aurika</cp:lastModifiedBy>
  <cp:revision>609</cp:revision>
  <cp:lastPrinted>2019-05-25T08:03:43Z</cp:lastPrinted>
  <dcterms:created xsi:type="dcterms:W3CDTF">2019-04-26T08:56:54Z</dcterms:created>
  <dcterms:modified xsi:type="dcterms:W3CDTF">2020-12-10T05:03:52Z</dcterms:modified>
</cp:coreProperties>
</file>