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856" r:id="rId2"/>
    <p:sldId id="905" r:id="rId3"/>
    <p:sldId id="906" r:id="rId4"/>
    <p:sldId id="909" r:id="rId5"/>
    <p:sldId id="907" r:id="rId6"/>
    <p:sldId id="908" r:id="rId7"/>
    <p:sldId id="903" r:id="rId8"/>
  </p:sldIdLst>
  <p:sldSz cx="12192000" cy="6858000"/>
  <p:notesSz cx="6858000" cy="9144000"/>
  <p:embeddedFontLst>
    <p:embeddedFont>
      <p:font typeface="SB Sans Display" panose="020B0503040504020204" pitchFamily="34" charset="0"/>
      <p:regular r:id="rId10"/>
      <p:bold r:id="rId11"/>
    </p:embeddedFont>
    <p:embeddedFont>
      <p:font typeface="SB Sans Display Semibold" panose="020B0703040504020204" pitchFamily="34" charset="0"/>
      <p:bold r:id="rId12"/>
    </p:embeddedFont>
    <p:embeddedFont>
      <p:font typeface="SB Sans Text" panose="020B0503040504020204" pitchFamily="34" charset="-52"/>
      <p:regular r:id="rId13"/>
      <p:bold r:id="rId14"/>
      <p:italic r:id="rId15"/>
      <p:boldItalic r:id="rId1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A038"/>
    <a:srgbClr val="0AE720"/>
    <a:srgbClr val="A0E720"/>
    <a:srgbClr val="1EBA72"/>
    <a:srgbClr val="87DF4A"/>
    <a:srgbClr val="2FC06C"/>
    <a:srgbClr val="FFFFFF"/>
    <a:srgbClr val="43D370"/>
    <a:srgbClr val="D6FFDD"/>
    <a:srgbClr val="166F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772"/>
  </p:normalViewPr>
  <p:slideViewPr>
    <p:cSldViewPr>
      <p:cViewPr varScale="1">
        <p:scale>
          <a:sx n="91" d="100"/>
          <a:sy n="91" d="100"/>
        </p:scale>
        <p:origin x="84" y="2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SB Sans Display" panose="020B0503040504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SB Sans Display" panose="020B0503040504020204" pitchFamily="34" charset="0"/>
              </a:defRPr>
            </a:lvl1pPr>
          </a:lstStyle>
          <a:p>
            <a:fld id="{3E3236B3-CB3F-2F4C-AC9B-2573EC47D609}" type="datetimeFigureOut">
              <a:rPr lang="ru-RU" smtClean="0"/>
              <a:pPr/>
              <a:t>11.12.2020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SB Sans Display" panose="020B0503040504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SB Sans Display" panose="020B0503040504020204" pitchFamily="34" charset="0"/>
              </a:defRPr>
            </a:lvl1pPr>
          </a:lstStyle>
          <a:p>
            <a:fld id="{2DB2F3A3-BCF9-CA47-9A91-EA3EF72C080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3051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SB Sans Display" panose="020B0503040504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http://CE20DBA1D4AADE77ECBA25E91D00F54F.dms.sberbank.ru/CE20DBA1D4AADE77ECBA25E91D00F54F-72BFBA4C49A9B9AD8B2A1CF8CD4FDB98-DDE245B282137FF5ADD3B41E53245A12/1.png" TargetMode="External"/><Relationship Id="rId4" Type="http://schemas.openxmlformats.org/officeDocument/2006/relationships/image" Target="http://CE20DBA1D4AADE77ECBA25E91D00F54F.dms.sberbank.ru/CE20DBA1D4AADE77ECBA25E91D00F54F-72BFBA4C49A9B9AD8B2A1CF8CD4FDB98-E098AABB74FBDD0FE2DCF040A9EB8B86/1.png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http://CE20DBA1D4AADE77ECBA25E91D00F54F.dms.sberbank.ru/CE20DBA1D4AADE77ECBA25E91D00F54F-72BFBA4C49A9B9AD8B2A1CF8CD4FDB98-E098AABB74FBDD0FE2DCF040A9EB8B86/1.png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http://CE20DBA1D4AADE77ECBA25E91D00F54F.dms.sberbank.ru/CE20DBA1D4AADE77ECBA25E91D00F54F-72BFBA4C49A9B9AD8B2A1CF8CD4FDB98-DDE245B282137FF5ADD3B41E53245A12/1.png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http://CE20DBA1D4AADE77ECBA25E91D00F54F.dms.sberbank.ru/CE20DBA1D4AADE77ECBA25E91D00F54F-72BFBA4C49A9B9AD8B2A1CF8CD4FDB98-DDE245B282137FF5ADD3B41E53245A12/1.png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EDEF5D75-D808-AE4F-8EE4-91C36F6D4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226" y="40445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3" name="Номер слайда 5">
            <a:extLst>
              <a:ext uri="{FF2B5EF4-FFF2-40B4-BE49-F238E27FC236}">
                <a16:creationId xmlns:a16="http://schemas.microsoft.com/office/drawing/2014/main" id="{99CA3EE8-B2D7-C348-92CB-10D28BB68098}"/>
              </a:ext>
            </a:extLst>
          </p:cNvPr>
          <p:cNvSpPr txBox="1">
            <a:spLocks/>
          </p:cNvSpPr>
          <p:nvPr userDrawn="1"/>
        </p:nvSpPr>
        <p:spPr>
          <a:xfrm>
            <a:off x="921036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FE8ADF-25A3-4B39-A1EB-43B990C73963}" type="slidenum">
              <a:rPr lang="ru-RU" b="0" i="0" smtClean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pPr/>
              <a:t>‹#›</a:t>
            </a:fld>
            <a:endParaRPr lang="ru-RU" b="0" i="0" dirty="0">
              <a:solidFill>
                <a:schemeClr val="bg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A2ADF0-E670-A84B-A445-9C689798F3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" r="4970" b="267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20892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5">
            <a:extLst>
              <a:ext uri="{FF2B5EF4-FFF2-40B4-BE49-F238E27FC236}">
                <a16:creationId xmlns:a16="http://schemas.microsoft.com/office/drawing/2014/main" id="{99CA3EE8-B2D7-C348-92CB-10D28BB68098}"/>
              </a:ext>
            </a:extLst>
          </p:cNvPr>
          <p:cNvSpPr txBox="1">
            <a:spLocks/>
          </p:cNvSpPr>
          <p:nvPr userDrawn="1"/>
        </p:nvSpPr>
        <p:spPr>
          <a:xfrm>
            <a:off x="921036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FE8ADF-25A3-4B39-A1EB-43B990C73963}" type="slidenum">
              <a:rPr lang="ru-RU" b="0" i="0" smtClean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pPr/>
              <a:t>‹#›</a:t>
            </a:fld>
            <a:endParaRPr lang="ru-RU" b="0" i="0" dirty="0">
              <a:solidFill>
                <a:schemeClr val="bg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1B0718-C0DE-D943-86DA-BBCC92A71494}"/>
              </a:ext>
            </a:extLst>
          </p:cNvPr>
          <p:cNvSpPr txBox="1">
            <a:spLocks/>
          </p:cNvSpPr>
          <p:nvPr userDrawn="1"/>
        </p:nvSpPr>
        <p:spPr>
          <a:xfrm>
            <a:off x="9213348" y="635933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FE8ADF-25A3-4B39-A1EB-43B990C73963}" type="slidenum">
              <a:rPr lang="ru-RU" b="0" i="0" smtClean="0">
                <a:solidFill>
                  <a:schemeClr val="tx1"/>
                </a:solidFill>
                <a:latin typeface="SB Sans Display" panose="020B0503040504020204" pitchFamily="34" charset="0"/>
              </a:rPr>
              <a:pPr/>
              <a:t>‹#›</a:t>
            </a:fld>
            <a:endParaRPr lang="ru-RU" b="0" i="0" dirty="0">
              <a:solidFill>
                <a:schemeClr val="tx1"/>
              </a:solidFill>
              <a:latin typeface="SB Sans Display" panose="020B0503040504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E629D2B-37CA-904C-8C95-C9EF3B82A9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898" y="806238"/>
            <a:ext cx="3141025" cy="591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756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B69EEB-6FEC-A744-9617-C0A0354B5B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" t="2673" r="4970" b="40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3EED92F-FAF5-C74E-AF70-45C74112C8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47935"/>
            <a:ext cx="2760663" cy="1552873"/>
          </a:xfrm>
          <a:prstGeom prst="rect">
            <a:avLst/>
          </a:prstGeom>
        </p:spPr>
      </p:pic>
      <p:pic>
        <p:nvPicPr>
          <p:cNvPr id="2" name="Рисунок 1" descr="http://CE20DBA1D4AADE77ECBA25E91D00F54F.dms.sberbank.ru/CE20DBA1D4AADE77ECBA25E91D00F54F-72BFBA4C49A9B9AD8B2A1CF8CD4FDB98-E098AABB74FBDD0FE2DCF040A9EB8B86/1.png"/>
          <p:cNvPicPr>
            <a:picLocks/>
          </p:cNvPicPr>
          <p:nvPr userDrawn="1"/>
        </p:nvPicPr>
        <p:blipFill>
          <a:blip r:link="rId4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3" name="Рисунок 2" descr="http://CE20DBA1D4AADE77ECBA25E91D00F54F.dms.sberbank.ru/CE20DBA1D4AADE77ECBA25E91D00F54F-72BFBA4C49A9B9AD8B2A1CF8CD4FDB98-DDE245B282137FF5ADD3B41E53245A12/1.png"/>
          <p:cNvPicPr>
            <a:picLocks/>
          </p:cNvPicPr>
          <p:nvPr userDrawn="1"/>
        </p:nvPicPr>
        <p:blipFill>
          <a:blip r:link="rId5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585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629C0DC-7962-6540-A35D-A19AFAC417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7" t="2673" r="4970" b="4981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5" name="Title 10">
            <a:extLst>
              <a:ext uri="{FF2B5EF4-FFF2-40B4-BE49-F238E27FC236}">
                <a16:creationId xmlns:a16="http://schemas.microsoft.com/office/drawing/2014/main" id="{9687E6EA-B16B-8443-9428-9E8DF4811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226" y="521498"/>
            <a:ext cx="10515600" cy="934770"/>
          </a:xfrm>
          <a:prstGeom prst="rect">
            <a:avLst/>
          </a:prstGeom>
        </p:spPr>
        <p:txBody>
          <a:bodyPr/>
          <a:lstStyle>
            <a:lvl1pPr>
              <a:defRPr sz="2800" b="0" i="0">
                <a:solidFill>
                  <a:srgbClr val="FFFFFF"/>
                </a:solidFill>
                <a:latin typeface="SB Sans Display" panose="020B0503040504020204" pitchFamily="34" charset="0"/>
                <a:cs typeface="SB Sans Display" panose="020B050304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pic>
        <p:nvPicPr>
          <p:cNvPr id="2" name="Рисунок 1" descr="http://CE20DBA1D4AADE77ECBA25E91D00F54F.dms.sberbank.ru/CE20DBA1D4AADE77ECBA25E91D00F54F-72BFBA4C49A9B9AD8B2A1CF8CD4FDB98-E098AABB74FBDD0FE2DCF040A9EB8B86/1.png"/>
          <p:cNvPicPr>
            <a:picLocks/>
          </p:cNvPicPr>
          <p:nvPr userDrawn="1"/>
        </p:nvPicPr>
        <p:blipFill>
          <a:blip r:link="rId3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3" name="Рисунок 2" descr="http://CE20DBA1D4AADE77ECBA25E91D00F54F.dms.sberbank.ru/CE20DBA1D4AADE77ECBA25E91D00F54F-72BFBA4C49A9B9AD8B2A1CF8CD4FDB98-DDE245B282137FF5ADD3B41E53245A12/1.png"/>
          <p:cNvPicPr>
            <a:picLocks/>
          </p:cNvPicPr>
          <p:nvPr userDrawn="1"/>
        </p:nvPicPr>
        <p:blipFill>
          <a:blip r:link="rId4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72236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4CE9612-6CA1-1F4F-864D-681A6E5B4A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" r="4970" b="267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979488" y="2014077"/>
            <a:ext cx="9906000" cy="707351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3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/>
          </p:nvPr>
        </p:nvSpPr>
        <p:spPr>
          <a:xfrm>
            <a:off x="925286" y="2812577"/>
            <a:ext cx="10269538" cy="15779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55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885076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CE20DBA1D4AADE77ECBA25E91D00F54F.dms.sberbank.ru/CE20DBA1D4AADE77ECBA25E91D00F54F-72BFBA4C49A9B9AD8B2A1CF8CD4FDB98-DDE245B282137FF5ADD3B41E53245A1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8" name="Рисунок 7" descr="http://CE20DBA1D4AADE77ECBA25E91D00F54F.dms.sberbank.ru/CE20DBA1D4AADE77ECBA25E91D00F54F-72BFBA4C49A9B9AD8B2A1CF8CD4FDB98-DDE245B282137FF5ADD3B41E53245A1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9" name="Рисунок 8" descr="http://CE20DBA1D4AADE77ECBA25E91D00F54F.dms.sberbank.ru/CE20DBA1D4AADE77ECBA25E91D00F54F-72BFBA4C49A9B9AD8B2A1CF8CD4FDB98-DDE245B282137FF5ADD3B41E53245A1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10" name="Рисунок 9" descr="http://CE20DBA1D4AADE77ECBA25E91D00F54F.dms.sberbank.ru/CE20DBA1D4AADE77ECBA25E91D00F54F-72BFBA4C49A9B9AD8B2A1CF8CD4FDB98-DDE245B282137FF5ADD3B41E53245A1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11" name="Рисунок 10" descr="http://CE20DBA1D4AADE77ECBA25E91D00F54F.dms.sberbank.ru/CE20DBA1D4AADE77ECBA25E91D00F54F-72BFBA4C49A9B9AD8B2A1CF8CD4FDB98-DDE245B282137FF5ADD3B41E53245A1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72263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EDEF5D75-D808-AE4F-8EE4-91C36F6D4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880" y="2906080"/>
            <a:ext cx="6002800" cy="1325563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rgbClr val="000000"/>
                </a:solidFill>
                <a:latin typeface="SB Sans Display" panose="020B0503040504020204" pitchFamily="34" charset="0"/>
                <a:cs typeface="SB Sans Display" panose="020B050304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C4B2E26E-B756-0F49-A339-D558B49EAE0A}"/>
              </a:ext>
            </a:extLst>
          </p:cNvPr>
          <p:cNvSpPr txBox="1">
            <a:spLocks/>
          </p:cNvSpPr>
          <p:nvPr userDrawn="1"/>
        </p:nvSpPr>
        <p:spPr>
          <a:xfrm>
            <a:off x="921036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FE8ADF-25A3-4B39-A1EB-43B990C73963}" type="slidenum">
              <a:rPr lang="ru-RU" b="0" i="0" smtClean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pPr/>
              <a:t>‹#›</a:t>
            </a:fld>
            <a:endParaRPr lang="ru-RU" b="0" i="0" dirty="0">
              <a:solidFill>
                <a:schemeClr val="bg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7402513" y="0"/>
            <a:ext cx="4789487" cy="68580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25267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EDEF5D75-D808-AE4F-8EE4-91C36F6D4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6160" y="1646240"/>
            <a:ext cx="4962832" cy="1325563"/>
          </a:xfrm>
          <a:prstGeom prst="rect">
            <a:avLst/>
          </a:prstGeom>
        </p:spPr>
        <p:txBody>
          <a:bodyPr/>
          <a:lstStyle>
            <a:lvl1pPr algn="r">
              <a:defRPr sz="4000" b="0" i="0">
                <a:solidFill>
                  <a:srgbClr val="000000"/>
                </a:solidFill>
                <a:latin typeface="SB Sans Display" panose="020B0503040504020204" pitchFamily="34" charset="0"/>
                <a:cs typeface="SB Sans Display" panose="020B050304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C4B2E26E-B756-0F49-A339-D558B49EAE0A}"/>
              </a:ext>
            </a:extLst>
          </p:cNvPr>
          <p:cNvSpPr txBox="1">
            <a:spLocks/>
          </p:cNvSpPr>
          <p:nvPr userDrawn="1"/>
        </p:nvSpPr>
        <p:spPr>
          <a:xfrm>
            <a:off x="921036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FE8ADF-25A3-4B39-A1EB-43B990C73963}" type="slidenum">
              <a:rPr lang="ru-RU" b="0" i="0" smtClean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pPr/>
              <a:t>‹#›</a:t>
            </a:fld>
            <a:endParaRPr lang="ru-RU" b="0" i="0" dirty="0">
              <a:solidFill>
                <a:schemeClr val="bg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789487" cy="68580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15038" y="3637915"/>
            <a:ext cx="5018087" cy="2244725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600">
                <a:solidFill>
                  <a:srgbClr val="000000"/>
                </a:solidFill>
              </a:defRPr>
            </a:lvl1pPr>
            <a:lvl2pPr marL="457200" indent="0" algn="r">
              <a:buNone/>
              <a:defRPr sz="1600">
                <a:solidFill>
                  <a:srgbClr val="000000"/>
                </a:solidFill>
              </a:defRPr>
            </a:lvl2pPr>
            <a:lvl3pPr marL="914400" indent="0" algn="r">
              <a:buNone/>
              <a:defRPr sz="1600">
                <a:solidFill>
                  <a:srgbClr val="000000"/>
                </a:solidFill>
              </a:defRPr>
            </a:lvl3pPr>
            <a:lvl4pPr marL="1371600" indent="0" algn="r">
              <a:buNone/>
              <a:defRPr sz="1600">
                <a:solidFill>
                  <a:srgbClr val="000000"/>
                </a:solidFill>
              </a:defRPr>
            </a:lvl4pPr>
            <a:lvl5pPr marL="1828800" indent="0" algn="r">
              <a:buNone/>
              <a:defRPr sz="1600">
                <a:solidFill>
                  <a:srgbClr val="000000"/>
                </a:solidFill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1707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3866BA-4737-6B48-8DCD-2D670644CF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" r="4970" b="2673"/>
          <a:stretch/>
        </p:blipFill>
        <p:spPr>
          <a:xfrm>
            <a:off x="6816725" y="0"/>
            <a:ext cx="5375276" cy="6858000"/>
          </a:xfrm>
          <a:prstGeom prst="rect">
            <a:avLst/>
          </a:prstGeom>
        </p:spPr>
      </p:pic>
      <p:sp>
        <p:nvSpPr>
          <p:cNvPr id="13" name="Номер слайда 5">
            <a:extLst>
              <a:ext uri="{FF2B5EF4-FFF2-40B4-BE49-F238E27FC236}">
                <a16:creationId xmlns:a16="http://schemas.microsoft.com/office/drawing/2014/main" id="{99CA3EE8-B2D7-C348-92CB-10D28BB68098}"/>
              </a:ext>
            </a:extLst>
          </p:cNvPr>
          <p:cNvSpPr txBox="1">
            <a:spLocks/>
          </p:cNvSpPr>
          <p:nvPr userDrawn="1"/>
        </p:nvSpPr>
        <p:spPr>
          <a:xfrm>
            <a:off x="921036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FE8ADF-25A3-4B39-A1EB-43B990C73963}" type="slidenum">
              <a:rPr lang="ru-RU" b="0" i="0" smtClean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pPr/>
              <a:t>‹#›</a:t>
            </a:fld>
            <a:endParaRPr lang="ru-RU" b="0" i="0" dirty="0">
              <a:solidFill>
                <a:schemeClr val="bg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1B0718-C0DE-D943-86DA-BBCC92A71494}"/>
              </a:ext>
            </a:extLst>
          </p:cNvPr>
          <p:cNvSpPr txBox="1">
            <a:spLocks/>
          </p:cNvSpPr>
          <p:nvPr userDrawn="1"/>
        </p:nvSpPr>
        <p:spPr>
          <a:xfrm>
            <a:off x="9213348" y="635933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FE8ADF-25A3-4B39-A1EB-43B990C73963}" type="slidenum">
              <a:rPr lang="ru-RU" b="0" i="0" smtClean="0">
                <a:solidFill>
                  <a:schemeClr val="tx1"/>
                </a:solidFill>
                <a:latin typeface="SB Sans Display" panose="020B0503040504020204" pitchFamily="34" charset="0"/>
              </a:rPr>
              <a:pPr/>
              <a:t>‹#›</a:t>
            </a:fld>
            <a:endParaRPr lang="ru-RU" b="0" i="0" dirty="0">
              <a:solidFill>
                <a:schemeClr val="tx1"/>
              </a:solidFill>
              <a:latin typeface="SB Sans Display" panose="020B0503040504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749177-1451-3C4E-A066-2FB7667333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282" y="1226799"/>
            <a:ext cx="8126494" cy="462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61289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825F367-92EE-884B-A74A-E9DBB6B4E4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" r="4970" b="2673"/>
          <a:stretch/>
        </p:blipFill>
        <p:spPr>
          <a:xfrm>
            <a:off x="6816725" y="0"/>
            <a:ext cx="5375276" cy="6858000"/>
          </a:xfrm>
          <a:prstGeom prst="rect">
            <a:avLst/>
          </a:prstGeom>
        </p:spPr>
      </p:pic>
      <p:sp>
        <p:nvSpPr>
          <p:cNvPr id="13" name="Номер слайда 5">
            <a:extLst>
              <a:ext uri="{FF2B5EF4-FFF2-40B4-BE49-F238E27FC236}">
                <a16:creationId xmlns:a16="http://schemas.microsoft.com/office/drawing/2014/main" id="{99CA3EE8-B2D7-C348-92CB-10D28BB68098}"/>
              </a:ext>
            </a:extLst>
          </p:cNvPr>
          <p:cNvSpPr txBox="1">
            <a:spLocks/>
          </p:cNvSpPr>
          <p:nvPr userDrawn="1"/>
        </p:nvSpPr>
        <p:spPr>
          <a:xfrm>
            <a:off x="921036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FE8ADF-25A3-4B39-A1EB-43B990C73963}" type="slidenum">
              <a:rPr lang="ru-RU" b="0" i="0" smtClean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pPr/>
              <a:t>‹#›</a:t>
            </a:fld>
            <a:endParaRPr lang="ru-RU" b="0" i="0" dirty="0">
              <a:solidFill>
                <a:schemeClr val="bg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1B0718-C0DE-D943-86DA-BBCC92A71494}"/>
              </a:ext>
            </a:extLst>
          </p:cNvPr>
          <p:cNvSpPr txBox="1">
            <a:spLocks/>
          </p:cNvSpPr>
          <p:nvPr userDrawn="1"/>
        </p:nvSpPr>
        <p:spPr>
          <a:xfrm>
            <a:off x="9213348" y="635933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FE8ADF-25A3-4B39-A1EB-43B990C73963}" type="slidenum">
              <a:rPr lang="ru-RU" b="0" i="0" smtClean="0">
                <a:solidFill>
                  <a:schemeClr val="tx1"/>
                </a:solidFill>
                <a:latin typeface="SB Sans Display" panose="020B0503040504020204" pitchFamily="34" charset="0"/>
              </a:rPr>
              <a:pPr/>
              <a:t>‹#›</a:t>
            </a:fld>
            <a:endParaRPr lang="ru-RU" b="0" i="0" dirty="0">
              <a:solidFill>
                <a:schemeClr val="tx1"/>
              </a:solidFill>
              <a:latin typeface="SB Sans Display" panose="020B0503040504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4E6989-C0AC-BF42-B8FD-618FE9E0DB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711770"/>
            <a:ext cx="4135483" cy="564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8969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6FEA49-9B77-614B-8BD9-14C9AFBCCD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" r="4970" b="2673"/>
          <a:stretch/>
        </p:blipFill>
        <p:spPr>
          <a:xfrm rot="10800000">
            <a:off x="0" y="0"/>
            <a:ext cx="5375276" cy="6858000"/>
          </a:xfrm>
          <a:prstGeom prst="rect">
            <a:avLst/>
          </a:prstGeom>
        </p:spPr>
      </p:pic>
      <p:sp>
        <p:nvSpPr>
          <p:cNvPr id="13" name="Номер слайда 5">
            <a:extLst>
              <a:ext uri="{FF2B5EF4-FFF2-40B4-BE49-F238E27FC236}">
                <a16:creationId xmlns:a16="http://schemas.microsoft.com/office/drawing/2014/main" id="{99CA3EE8-B2D7-C348-92CB-10D28BB68098}"/>
              </a:ext>
            </a:extLst>
          </p:cNvPr>
          <p:cNvSpPr txBox="1">
            <a:spLocks/>
          </p:cNvSpPr>
          <p:nvPr userDrawn="1"/>
        </p:nvSpPr>
        <p:spPr>
          <a:xfrm>
            <a:off x="921036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FE8ADF-25A3-4B39-A1EB-43B990C73963}" type="slidenum">
              <a:rPr lang="ru-RU" b="0" i="0" smtClean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pPr/>
              <a:t>‹#›</a:t>
            </a:fld>
            <a:endParaRPr lang="ru-RU" b="0" i="0" dirty="0">
              <a:solidFill>
                <a:schemeClr val="bg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1B0718-C0DE-D943-86DA-BBCC92A71494}"/>
              </a:ext>
            </a:extLst>
          </p:cNvPr>
          <p:cNvSpPr txBox="1">
            <a:spLocks/>
          </p:cNvSpPr>
          <p:nvPr userDrawn="1"/>
        </p:nvSpPr>
        <p:spPr>
          <a:xfrm>
            <a:off x="9213348" y="635933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FE8ADF-25A3-4B39-A1EB-43B990C73963}" type="slidenum">
              <a:rPr lang="ru-RU" b="0" i="0" smtClean="0">
                <a:solidFill>
                  <a:schemeClr val="tx1"/>
                </a:solidFill>
                <a:latin typeface="SB Sans Display" panose="020B0503040504020204" pitchFamily="34" charset="0"/>
              </a:rPr>
              <a:pPr/>
              <a:t>‹#›</a:t>
            </a:fld>
            <a:endParaRPr lang="ru-RU" b="0" i="0" dirty="0">
              <a:solidFill>
                <a:schemeClr val="tx1"/>
              </a:solidFill>
              <a:latin typeface="SB Sans Display" panose="020B0503040504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27FC99-E448-7D4F-B5D2-8EAE8A7B48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718" y="806238"/>
            <a:ext cx="3141025" cy="591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4280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>
            <a:extLst>
              <a:ext uri="{FF2B5EF4-FFF2-40B4-BE49-F238E27FC236}">
                <a16:creationId xmlns:a16="http://schemas.microsoft.com/office/drawing/2014/main" id="{EECF1E59-1A7D-C94A-9024-5A5BB9BC019F}"/>
              </a:ext>
            </a:extLst>
          </p:cNvPr>
          <p:cNvSpPr txBox="1">
            <a:spLocks/>
          </p:cNvSpPr>
          <p:nvPr userDrawn="1"/>
        </p:nvSpPr>
        <p:spPr>
          <a:xfrm>
            <a:off x="921036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FE8ADF-25A3-4B39-A1EB-43B990C73963}" type="slidenum">
              <a:rPr lang="ru-RU" b="0" i="0" smtClean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pPr/>
              <a:t>‹#›</a:t>
            </a:fld>
            <a:endParaRPr lang="ru-RU" b="0" i="0" dirty="0">
              <a:solidFill>
                <a:schemeClr val="bg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334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703" r:id="rId2"/>
    <p:sldLayoutId id="2147483699" r:id="rId3"/>
    <p:sldLayoutId id="2147483713" r:id="rId4"/>
    <p:sldLayoutId id="2147483666" r:id="rId5"/>
    <p:sldLayoutId id="2147483704" r:id="rId6"/>
    <p:sldLayoutId id="2147483714" r:id="rId7"/>
    <p:sldLayoutId id="2147483717" r:id="rId8"/>
    <p:sldLayoutId id="2147483715" r:id="rId9"/>
    <p:sldLayoutId id="2147483716" r:id="rId10"/>
    <p:sldLayoutId id="214748371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SB Sans Display Regular" panose="020B05030405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B Sans Display Regular" panose="020B0503040504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B Sans Display Regular" panose="020B05030405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B Sans Display Regular" panose="020B05030405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B Sans Display Regular" panose="020B05030405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B Sans Display Regular" panose="020B05030405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6" orient="horz" pos="2160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14" pos="2479" userDrawn="1">
          <p15:clr>
            <a:srgbClr val="F26B43"/>
          </p15:clr>
        </p15:guide>
        <p15:guide id="15" pos="2933" userDrawn="1">
          <p15:clr>
            <a:srgbClr val="F26B43"/>
          </p15:clr>
        </p15:guide>
        <p15:guide id="19" pos="4747" userDrawn="1">
          <p15:clr>
            <a:srgbClr val="F26B43"/>
          </p15:clr>
        </p15:guide>
        <p15:guide id="20" pos="5201" userDrawn="1">
          <p15:clr>
            <a:srgbClr val="F26B43"/>
          </p15:clr>
        </p15:guide>
        <p15:guide id="21" pos="5654" userDrawn="1">
          <p15:clr>
            <a:srgbClr val="F26B43"/>
          </p15:clr>
        </p15:guide>
        <p15:guide id="23" orient="horz" pos="436" userDrawn="1">
          <p15:clr>
            <a:srgbClr val="F26B43"/>
          </p15:clr>
        </p15:guide>
        <p15:guide id="24" orient="horz" pos="3884" userDrawn="1">
          <p15:clr>
            <a:srgbClr val="F26B43"/>
          </p15:clr>
        </p15:guide>
        <p15:guide id="27" orient="horz" pos="1706" userDrawn="1">
          <p15:clr>
            <a:srgbClr val="F26B43"/>
          </p15:clr>
        </p15:guide>
        <p15:guide id="28" orient="horz" pos="2614" userDrawn="1">
          <p15:clr>
            <a:srgbClr val="F26B43"/>
          </p15:clr>
        </p15:guide>
        <p15:guide id="34" pos="2026" userDrawn="1">
          <p15:clr>
            <a:srgbClr val="F26B43"/>
          </p15:clr>
        </p15:guide>
        <p15:guide id="37" pos="7242" userDrawn="1">
          <p15:clr>
            <a:srgbClr val="F26B43"/>
          </p15:clr>
        </p15:guide>
        <p15:guide id="39" orient="horz" pos="3521" userDrawn="1">
          <p15:clr>
            <a:srgbClr val="F26B43"/>
          </p15:clr>
        </p15:guide>
        <p15:guide id="41" orient="horz" pos="799" userDrawn="1">
          <p15:clr>
            <a:srgbClr val="F26B43"/>
          </p15:clr>
        </p15:guide>
        <p15:guide id="43" pos="6562" userDrawn="1">
          <p15:clr>
            <a:srgbClr val="F26B43"/>
          </p15:clr>
        </p15:guide>
        <p15:guide id="45" pos="1118" userDrawn="1">
          <p15:clr>
            <a:srgbClr val="F26B43"/>
          </p15:clr>
        </p15:guide>
        <p15:guide id="46" pos="43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7">
            <a:extLst>
              <a:ext uri="{FF2B5EF4-FFF2-40B4-BE49-F238E27FC236}">
                <a16:creationId xmlns:a16="http://schemas.microsoft.com/office/drawing/2014/main" id="{4964E6CC-3F3F-0346-A10A-0C5B82D143D9}"/>
              </a:ext>
            </a:extLst>
          </p:cNvPr>
          <p:cNvSpPr txBox="1">
            <a:spLocks/>
          </p:cNvSpPr>
          <p:nvPr/>
        </p:nvSpPr>
        <p:spPr>
          <a:xfrm>
            <a:off x="983432" y="4221088"/>
            <a:ext cx="9721850" cy="115212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40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Меры по поддержке малого бизнеса</a:t>
            </a:r>
          </a:p>
        </p:txBody>
      </p:sp>
      <p:pic>
        <p:nvPicPr>
          <p:cNvPr id="4" name="Изображение" descr="Изображение"/>
          <p:cNvPicPr>
            <a:picLocks noChangeAspect="1"/>
          </p:cNvPicPr>
          <p:nvPr/>
        </p:nvPicPr>
        <p:blipFill>
          <a:blip r:embed="rId2"/>
          <a:srcRect l="48686" t="3017" r="17405"/>
          <a:stretch>
            <a:fillRect/>
          </a:stretch>
        </p:blipFill>
        <p:spPr>
          <a:xfrm>
            <a:off x="5844139" y="548680"/>
            <a:ext cx="3071852" cy="300373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11116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49A2D4B-6456-8B44-88DD-3B00388CA3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t="4260" r="5796" b="5120"/>
          <a:stretch/>
        </p:blipFill>
        <p:spPr>
          <a:xfrm>
            <a:off x="3791743" y="0"/>
            <a:ext cx="8421889" cy="6858000"/>
          </a:xfrm>
          <a:prstGeom prst="rect">
            <a:avLst/>
          </a:prstGeom>
        </p:spPr>
      </p:pic>
      <p:sp>
        <p:nvSpPr>
          <p:cNvPr id="24" name="Онлайн-заявка доступна в Сбербанк Бизнес Онлайн">
            <a:extLst>
              <a:ext uri="{FF2B5EF4-FFF2-40B4-BE49-F238E27FC236}">
                <a16:creationId xmlns:a16="http://schemas.microsoft.com/office/drawing/2014/main" id="{2BE482A1-DAEC-9340-A0B4-F8F24C73725B}"/>
              </a:ext>
            </a:extLst>
          </p:cNvPr>
          <p:cNvSpPr txBox="1"/>
          <p:nvPr/>
        </p:nvSpPr>
        <p:spPr>
          <a:xfrm>
            <a:off x="4025284" y="116632"/>
            <a:ext cx="8119388" cy="62452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t">
            <a:spAutoFit/>
          </a:bodyPr>
          <a:lstStyle>
            <a:lvl1pPr algn="l">
              <a:defRPr sz="2700"/>
            </a:lvl1pPr>
          </a:lstStyle>
          <a:p>
            <a:pPr defTabSz="412750" hangingPunct="0">
              <a:lnSpc>
                <a:spcPts val="2300"/>
              </a:lnSpc>
            </a:pPr>
            <a:r>
              <a:rPr lang="ru-RU" sz="1600" u="sng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Льготная ставка </a:t>
            </a:r>
            <a:r>
              <a:rPr lang="ru-RU" sz="1600" u="sng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в </a:t>
            </a:r>
            <a:r>
              <a:rPr lang="ru-RU" sz="1600" u="sng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размере от 1 до 5% </a:t>
            </a:r>
            <a:r>
              <a:rPr lang="ru-RU" sz="1600" u="sng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годовых</a:t>
            </a:r>
            <a:endParaRPr lang="ru-RU" sz="1600" u="sng" kern="0" dirty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marL="285750" indent="-285750" defTabSz="412750" hangingPunct="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Цели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развития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растениеводства,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животноводства, переработки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сельскохозяйственной продукции</a:t>
            </a:r>
          </a:p>
          <a:p>
            <a:pPr marL="285750" indent="-285750" defTabSz="412750" hangingPunct="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Цели -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Оборотные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осуществление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текущей деятельности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до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1 года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            </a:t>
            </a:r>
          </a:p>
          <a:p>
            <a:pPr defTabSz="412750" hangingPunct="0">
              <a:lnSpc>
                <a:spcPts val="2300"/>
              </a:lnSpc>
            </a:pP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               Инвестиционные от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2 до 15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лет</a:t>
            </a:r>
          </a:p>
          <a:p>
            <a:pPr defTabSz="412750" hangingPunct="0">
              <a:lnSpc>
                <a:spcPts val="2300"/>
              </a:lnSpc>
            </a:pPr>
            <a:endParaRPr lang="ru-RU" sz="1600" kern="0" dirty="0" smtClean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defTabSz="412750" hangingPunct="0">
              <a:lnSpc>
                <a:spcPts val="2300"/>
              </a:lnSpc>
            </a:pP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ОСОБЫЕ УСЛОВИЯ ДЛЯ МИКРОБИЗНЕСА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выручкой до 400 </a:t>
            </a:r>
            <a:r>
              <a:rPr lang="ru-RU" sz="1600" kern="0" dirty="0" err="1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млн.руб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.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: кредиты до 5 млн руб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., сроком до 3-х лет,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без залога,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минимальный пакет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документов, срок решения до 3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дней</a:t>
            </a:r>
            <a:endParaRPr lang="ru-RU" sz="1600" kern="0" dirty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defTabSz="412750" hangingPunct="0">
              <a:lnSpc>
                <a:spcPts val="2300"/>
              </a:lnSpc>
            </a:pPr>
            <a:endParaRPr lang="ru-RU" sz="1600" kern="0" dirty="0" smtClean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defTabSz="412750" hangingPunct="0">
              <a:lnSpc>
                <a:spcPts val="2300"/>
              </a:lnSpc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    </a:t>
            </a:r>
            <a:r>
              <a:rPr lang="ru-RU" sz="1600" u="sng" kern="0" dirty="0" smtClean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Требования </a:t>
            </a:r>
            <a:r>
              <a:rPr lang="ru-RU" sz="1600" u="sng" kern="0" dirty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к </a:t>
            </a:r>
            <a:r>
              <a:rPr lang="ru-RU" sz="1600" u="sng" kern="0" dirty="0" smtClean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Заёмщику</a:t>
            </a:r>
            <a:endParaRPr lang="ru-RU" sz="1600" u="sng" kern="0" dirty="0"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marL="285750" indent="-285750" defTabSz="412750" hangingPunct="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сельскохозяйственный товаропроизводитель, организация, индивидуальный предприниматель, осуществляющий </a:t>
            </a:r>
            <a:r>
              <a:rPr lang="ru-RU" sz="1600" kern="0" dirty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производство, первичную и (или) последующую </a:t>
            </a:r>
            <a:r>
              <a:rPr lang="ru-RU" sz="1600" kern="0" dirty="0" smtClean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переработку </a:t>
            </a:r>
            <a:r>
              <a:rPr lang="ru-RU" sz="1600" kern="0" dirty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сельскохозяйственной продукции и её </a:t>
            </a:r>
            <a:r>
              <a:rPr lang="ru-RU" sz="1600" kern="0" dirty="0" smtClean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реализацию</a:t>
            </a:r>
          </a:p>
          <a:p>
            <a:pPr marL="285750" indent="-285750" defTabSz="412750" hangingPunct="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не </a:t>
            </a:r>
            <a:r>
              <a:rPr lang="ru-RU" sz="1600" kern="0" dirty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находиться в процессе ликвидации, </a:t>
            </a:r>
            <a:r>
              <a:rPr lang="ru-RU" sz="1600" kern="0" dirty="0" smtClean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реорганизации, </a:t>
            </a:r>
            <a:r>
              <a:rPr lang="ru-RU" sz="1600" kern="0" dirty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при условии сохранения Заемщиком статуса сельскохозяйственного </a:t>
            </a:r>
            <a:r>
              <a:rPr lang="ru-RU" sz="1600" kern="0" dirty="0" smtClean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товаропроизводителя, </a:t>
            </a:r>
            <a:r>
              <a:rPr lang="ru-RU" sz="1600" kern="0" dirty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а также за исключением малых форм хозяйствования</a:t>
            </a:r>
          </a:p>
          <a:p>
            <a:pPr indent="-285750" defTabSz="412750" hangingPunct="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ru-RU" sz="1600" kern="0" dirty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Отсутствие дела по несостоятельности (банкротству);</a:t>
            </a:r>
          </a:p>
          <a:p>
            <a:pPr marL="285750" indent="-285750" defTabSz="412750" hangingPunct="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Отсутствие </a:t>
            </a:r>
            <a:r>
              <a:rPr lang="ru-RU" sz="1600" kern="0" dirty="0"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задолженности перед бюджетной системой РФ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28B32E1B-C0B1-FD40-913C-8915F81C365F}"/>
              </a:ext>
            </a:extLst>
          </p:cNvPr>
          <p:cNvSpPr txBox="1">
            <a:spLocks/>
          </p:cNvSpPr>
          <p:nvPr/>
        </p:nvSpPr>
        <p:spPr>
          <a:xfrm>
            <a:off x="263352" y="2276872"/>
            <a:ext cx="3456384" cy="3736852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360000">
              <a:lnSpc>
                <a:spcPts val="188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Программа  льготного кредитования Министерства сельского хозяйства РФ </a:t>
            </a:r>
          </a:p>
          <a:p>
            <a:pPr marL="0" indent="0" defTabSz="360000">
              <a:lnSpc>
                <a:spcPts val="1880"/>
              </a:lnSpc>
              <a:spcBef>
                <a:spcPts val="0"/>
              </a:spcBef>
              <a:buNone/>
            </a:pPr>
            <a:endParaRPr lang="ru-RU" sz="1800" b="1" dirty="0" smtClean="0">
              <a:latin typeface="SB Sans Text" panose="020B0503040504020204" pitchFamily="34" charset="0"/>
              <a:cs typeface="SB Sans Text" panose="020B0503040504020204" pitchFamily="34" charset="0"/>
            </a:endParaRPr>
          </a:p>
          <a:p>
            <a:pPr marL="0" indent="0" defTabSz="360000">
              <a:lnSpc>
                <a:spcPts val="188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Постановление правительства РФ от 29.12.2016 № 1528</a:t>
            </a:r>
            <a:endParaRPr lang="en-US" sz="1400" dirty="0"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48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49A2D4B-6456-8B44-88DD-3B00388CA3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t="4260" r="5796" b="5120"/>
          <a:stretch/>
        </p:blipFill>
        <p:spPr>
          <a:xfrm>
            <a:off x="3791743" y="0"/>
            <a:ext cx="8421889" cy="6858000"/>
          </a:xfrm>
          <a:prstGeom prst="rect">
            <a:avLst/>
          </a:prstGeom>
        </p:spPr>
      </p:pic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28B32E1B-C0B1-FD40-913C-8915F81C365F}"/>
              </a:ext>
            </a:extLst>
          </p:cNvPr>
          <p:cNvSpPr txBox="1">
            <a:spLocks/>
          </p:cNvSpPr>
          <p:nvPr/>
        </p:nvSpPr>
        <p:spPr>
          <a:xfrm>
            <a:off x="263352" y="2276872"/>
            <a:ext cx="3456384" cy="3736852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360000">
              <a:lnSpc>
                <a:spcPts val="188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Программа  льготного финансирования МСП </a:t>
            </a:r>
          </a:p>
          <a:p>
            <a:pPr marL="0" indent="0" defTabSz="360000">
              <a:lnSpc>
                <a:spcPts val="1880"/>
              </a:lnSpc>
              <a:spcBef>
                <a:spcPts val="0"/>
              </a:spcBef>
              <a:buNone/>
            </a:pPr>
            <a:endParaRPr lang="ru-RU" sz="1800" b="1" dirty="0" smtClean="0">
              <a:latin typeface="SB Sans Text" panose="020B0503040504020204" pitchFamily="34" charset="0"/>
              <a:cs typeface="SB Sans Text" panose="020B0503040504020204" pitchFamily="34" charset="0"/>
            </a:endParaRPr>
          </a:p>
          <a:p>
            <a:pPr marL="0" indent="0" defTabSz="360000">
              <a:lnSpc>
                <a:spcPts val="188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Постановление правительства РФ от 30.12.2018 № 1764</a:t>
            </a:r>
            <a:endParaRPr lang="en-US" sz="1400" dirty="0"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9A2D4B-6456-8B44-88DD-3B00388CA3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t="4260" r="5796" b="5120"/>
          <a:stretch/>
        </p:blipFill>
        <p:spPr>
          <a:xfrm>
            <a:off x="3772989" y="0"/>
            <a:ext cx="8421889" cy="6858000"/>
          </a:xfrm>
          <a:prstGeom prst="rect">
            <a:avLst/>
          </a:prstGeom>
        </p:spPr>
      </p:pic>
      <p:sp>
        <p:nvSpPr>
          <p:cNvPr id="6" name="Онлайн-заявка доступна в Сбербанк Бизнес Онлайн">
            <a:extLst>
              <a:ext uri="{FF2B5EF4-FFF2-40B4-BE49-F238E27FC236}">
                <a16:creationId xmlns:a16="http://schemas.microsoft.com/office/drawing/2014/main" id="{2BE482A1-DAEC-9340-A0B4-F8F24C73725B}"/>
              </a:ext>
            </a:extLst>
          </p:cNvPr>
          <p:cNvSpPr txBox="1"/>
          <p:nvPr/>
        </p:nvSpPr>
        <p:spPr>
          <a:xfrm>
            <a:off x="4055096" y="260648"/>
            <a:ext cx="8136904" cy="61427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t">
            <a:spAutoFit/>
          </a:bodyPr>
          <a:lstStyle>
            <a:lvl1pPr algn="l">
              <a:defRPr sz="2700"/>
            </a:lvl1pPr>
          </a:lstStyle>
          <a:p>
            <a:pPr defTabSz="412750" hangingPunct="0">
              <a:lnSpc>
                <a:spcPts val="2500"/>
              </a:lnSpc>
            </a:pPr>
            <a:r>
              <a:rPr lang="ru-RU" sz="1600" u="sng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Льготная ставка не выше 8,5% годовых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Цели – оборотная, инвестиционная,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рефинансирование  на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реализацию проекта в приоритетных отраслях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Срок -   Инвестиционные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цели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от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5 млн. руб. до  2 млрд. руб. до 10 лет</a:t>
            </a:r>
          </a:p>
          <a:p>
            <a:pPr defTabSz="412750" hangingPunct="0">
              <a:lnSpc>
                <a:spcPts val="2500"/>
              </a:lnSpc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                 Оборотные цели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от 5 млн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. руб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. до 500 млн. руб. до 3 лет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Рефинансирование кредитов зависит от цели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первоначально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выданного кредита</a:t>
            </a:r>
          </a:p>
          <a:p>
            <a:pPr defTabSz="412750" hangingPunct="0">
              <a:lnSpc>
                <a:spcPts val="2500"/>
              </a:lnSpc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   </a:t>
            </a:r>
            <a:r>
              <a:rPr lang="ru-RU" sz="1600" u="sng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Требования </a:t>
            </a:r>
            <a:r>
              <a:rPr lang="ru-RU" sz="1600" u="sng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к </a:t>
            </a:r>
            <a:r>
              <a:rPr lang="ru-RU" sz="1600" u="sng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Заёмщику</a:t>
            </a:r>
            <a:endParaRPr lang="ru-RU" sz="1600" u="sng" kern="0" dirty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Субъект МСП по 209 ФЗ;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осуществление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деятельности в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приоритетных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отраслях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отсутствие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запрещенных видов деятельности (указанных в частях 3 и 4 статьи 14 Федерального закона «О развитии малого и среднего предпринимательства в Российской Федерации» № 209-ФЗ)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Отсутствие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дела по несостоятельности (банкротству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)</a:t>
            </a:r>
            <a:endParaRPr lang="ru-RU" sz="1600" kern="0" dirty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defTabSz="412750" hangingPunct="0">
              <a:lnSpc>
                <a:spcPts val="2500"/>
              </a:lnSpc>
            </a:pPr>
            <a:r>
              <a:rPr lang="ru-RU" sz="1600" u="sng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Льготная </a:t>
            </a:r>
            <a:r>
              <a:rPr lang="ru-RU" sz="1600" u="sng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ставка не выше 9,95% </a:t>
            </a:r>
            <a:r>
              <a:rPr lang="ru-RU" sz="1600" u="sng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годовых</a:t>
            </a:r>
          </a:p>
          <a:p>
            <a:pPr marL="285750"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Субъект МСП по 209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ФЗ -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относится к категории «</a:t>
            </a:r>
            <a:r>
              <a:rPr lang="ru-RU" sz="1600" kern="0" dirty="0" err="1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микропредприятие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»</a:t>
            </a:r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endParaRPr lang="ru-RU" sz="1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Цели -на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развитие предпринимательской деятельности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Срок кредита - 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до 5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лет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                                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Сумма кредита – от 5 млн. руб. до 10 млн. руб. </a:t>
            </a:r>
            <a:endParaRPr lang="ru-RU" sz="1600" kern="0" dirty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189453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49A2D4B-6456-8B44-88DD-3B00388CA3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t="4260" r="5796" b="5120"/>
          <a:stretch/>
        </p:blipFill>
        <p:spPr>
          <a:xfrm>
            <a:off x="3791743" y="0"/>
            <a:ext cx="8421889" cy="6858000"/>
          </a:xfrm>
          <a:prstGeom prst="rect">
            <a:avLst/>
          </a:prstGeom>
        </p:spPr>
      </p:pic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28B32E1B-C0B1-FD40-913C-8915F81C365F}"/>
              </a:ext>
            </a:extLst>
          </p:cNvPr>
          <p:cNvSpPr txBox="1">
            <a:spLocks/>
          </p:cNvSpPr>
          <p:nvPr/>
        </p:nvSpPr>
        <p:spPr>
          <a:xfrm>
            <a:off x="695400" y="2852936"/>
            <a:ext cx="2304256" cy="3736852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360000">
              <a:lnSpc>
                <a:spcPts val="188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Перечень </a:t>
            </a:r>
          </a:p>
          <a:p>
            <a:pPr marL="0" indent="0" defTabSz="360000">
              <a:lnSpc>
                <a:spcPts val="188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Приоритетных</a:t>
            </a:r>
          </a:p>
          <a:p>
            <a:pPr marL="0" indent="0" defTabSz="360000">
              <a:lnSpc>
                <a:spcPts val="188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отраслей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9A2D4B-6456-8B44-88DD-3B00388CA3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t="4260" r="5796" b="5120"/>
          <a:stretch/>
        </p:blipFill>
        <p:spPr>
          <a:xfrm>
            <a:off x="3524596" y="0"/>
            <a:ext cx="8670283" cy="6858000"/>
          </a:xfrm>
          <a:prstGeom prst="rect">
            <a:avLst/>
          </a:prstGeom>
        </p:spPr>
      </p:pic>
      <p:sp>
        <p:nvSpPr>
          <p:cNvPr id="6" name="Онлайн-заявка доступна в Сбербанк Бизнес Онлайн">
            <a:extLst>
              <a:ext uri="{FF2B5EF4-FFF2-40B4-BE49-F238E27FC236}">
                <a16:creationId xmlns:a16="http://schemas.microsoft.com/office/drawing/2014/main" id="{2BE482A1-DAEC-9340-A0B4-F8F24C73725B}"/>
              </a:ext>
            </a:extLst>
          </p:cNvPr>
          <p:cNvSpPr txBox="1"/>
          <p:nvPr/>
        </p:nvSpPr>
        <p:spPr>
          <a:xfrm>
            <a:off x="3647728" y="125511"/>
            <a:ext cx="8544272" cy="6523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t">
            <a:spAutoFit/>
          </a:bodyPr>
          <a:lstStyle>
            <a:lvl1pPr algn="l">
              <a:defRPr sz="2700"/>
            </a:lvl1pPr>
          </a:lstStyle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Сельское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хозяйство.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Обрабатывающее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производство.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Производство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и распределение электроэнергии, газа и воды.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Строительство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Услуги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в сфере туризма (внутреннего и въездного).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Деятельность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в области информации и связи.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Транспортировка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и хранение.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Деятельность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в области здравоохранения.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Деятельность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в области образования.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Водоснабжение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, водоотведение, организация сбора, обработки и утилизации отходов.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Деятельность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гостиниц и предприятий общественного питания.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Деятельность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в области культуры, спорта.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Деятельность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профессиональная, научная и техническая.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Деятельность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в сфере бытовых услуг.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Розничная/оптовая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торговля при условии заключения кредитного договора (соглашения) на инвестиционные цели.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Аренда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(сдача внаем), за исключением предоставления по договорам финансовой аренды (лизинга), собственного недвижимого имущества (за исключением земельных участков, многоквартирных домов, жилых домов, квартир и иных жилых помещений) и собственного движимого имущества.</a:t>
            </a:r>
          </a:p>
          <a:p>
            <a:pPr marL="285750" indent="-285750" defTabSz="412750" hangingPunct="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Розничная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торговля при условии, что субъект малого предпринимательства является </a:t>
            </a:r>
            <a:r>
              <a:rPr lang="ru-RU" sz="1600" kern="0" dirty="0" err="1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микропредприятием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(за исключением инвестиционных целей).</a:t>
            </a:r>
            <a:endParaRPr lang="ru-RU" sz="1600" kern="0" dirty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95932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49A2D4B-6456-8B44-88DD-3B00388CA3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t="4260" r="5796" b="5120"/>
          <a:stretch/>
        </p:blipFill>
        <p:spPr>
          <a:xfrm>
            <a:off x="3772989" y="0"/>
            <a:ext cx="8421889" cy="6858000"/>
          </a:xfrm>
          <a:prstGeom prst="rect">
            <a:avLst/>
          </a:prstGeom>
        </p:spPr>
      </p:pic>
      <p:sp>
        <p:nvSpPr>
          <p:cNvPr id="24" name="Онлайн-заявка доступна в Сбербанк Бизнес Онлайн">
            <a:extLst>
              <a:ext uri="{FF2B5EF4-FFF2-40B4-BE49-F238E27FC236}">
                <a16:creationId xmlns:a16="http://schemas.microsoft.com/office/drawing/2014/main" id="{2BE482A1-DAEC-9340-A0B4-F8F24C73725B}"/>
              </a:ext>
            </a:extLst>
          </p:cNvPr>
          <p:cNvSpPr txBox="1"/>
          <p:nvPr/>
        </p:nvSpPr>
        <p:spPr>
          <a:xfrm>
            <a:off x="4223792" y="408942"/>
            <a:ext cx="7344793" cy="57195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t">
            <a:spAutoFit/>
          </a:bodyPr>
          <a:lstStyle>
            <a:lvl1pPr algn="l">
              <a:defRPr sz="2700"/>
            </a:lvl1pPr>
          </a:lstStyle>
          <a:p>
            <a:pPr defTabSz="412750" hangingPunct="0">
              <a:lnSpc>
                <a:spcPts val="2500"/>
              </a:lnSpc>
            </a:pPr>
            <a:r>
              <a:rPr lang="ru-RU" sz="1600" u="sng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Льготная ставка по кредиту </a:t>
            </a:r>
            <a:r>
              <a:rPr lang="ru-RU" sz="1600" u="sng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не выше 8,5</a:t>
            </a:r>
            <a:r>
              <a:rPr lang="ru-RU" sz="1600" u="sng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% годовых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	в течение периода льготного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кредитования ( 3 года );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далее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стандартная</a:t>
            </a:r>
            <a:endParaRPr lang="ru-RU" sz="1600" kern="0" dirty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Срок кредита - 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оборотное кредитование до 3 лет </a:t>
            </a:r>
          </a:p>
          <a:p>
            <a:pPr defTabSz="412750" hangingPunct="0">
              <a:lnSpc>
                <a:spcPts val="2500"/>
              </a:lnSpc>
            </a:pP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                               инвестиционное кредитование до 10 лет  </a:t>
            </a:r>
            <a:endParaRPr lang="ru-RU" sz="1600" kern="0" dirty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Сумма кредита – от 3 </a:t>
            </a:r>
            <a:r>
              <a:rPr lang="ru-RU" sz="1600" kern="0" dirty="0" err="1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млн.рублей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до 1 млрд. руб. </a:t>
            </a:r>
            <a:endParaRPr lang="ru-RU" sz="1600" kern="0" dirty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Цели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– оборотная, инвестиционная,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рефинансирование</a:t>
            </a:r>
            <a:endParaRPr lang="ru-RU" sz="1600" kern="0" dirty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defTabSz="412750" hangingPunct="0">
              <a:lnSpc>
                <a:spcPts val="2500"/>
              </a:lnSpc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    Инвестиционная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(+допускается 70 % </a:t>
            </a:r>
            <a:r>
              <a:rPr lang="ru-RU" sz="1600" kern="0" dirty="0" err="1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инвест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/30% оборот)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endParaRPr lang="ru-RU" sz="1600" kern="0" dirty="0" smtClean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defTabSz="412750" hangingPunct="0">
              <a:lnSpc>
                <a:spcPts val="2500"/>
              </a:lnSpc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     </a:t>
            </a:r>
            <a:r>
              <a:rPr lang="ru-RU" sz="1600" u="sng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Требования </a:t>
            </a:r>
            <a:r>
              <a:rPr lang="ru-RU" sz="1600" u="sng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к Заемщику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Субъект МСП по 209 ФЗ;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Любая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отрасль;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Отсутствие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дела по несостоятельности (банкротству);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Положительный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финансовый результат по итогам бухгалтерской отчетности за предыдущий календарный год;</a:t>
            </a:r>
          </a:p>
          <a:p>
            <a:pPr indent="-285750" defTabSz="412750" hangingPunct="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показатель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«общий долг»/«операционная прибыль»  ЮЛ 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за </a:t>
            </a:r>
            <a:r>
              <a:rPr lang="ru-RU" sz="1600" kern="0" dirty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последние 4 квартала не превышает 10</a:t>
            </a:r>
            <a:r>
              <a:rPr lang="ru-RU" sz="1600" kern="0" dirty="0" smtClean="0">
                <a:solidFill>
                  <a:srgbClr val="000000"/>
                </a:solidFill>
                <a:latin typeface="SB Sans Text" panose="020B0503040504020204" pitchFamily="34" charset="-52"/>
                <a:ea typeface="Helvetica Neue"/>
                <a:cs typeface="SB Sans Text" panose="020B0503040504020204" pitchFamily="34" charset="-52"/>
              </a:rPr>
              <a:t>.</a:t>
            </a:r>
          </a:p>
          <a:p>
            <a:pPr indent="-285750" defTabSz="412750" hangingPunct="0">
              <a:lnSpc>
                <a:spcPts val="2300"/>
              </a:lnSpc>
              <a:buFont typeface="Arial" panose="020B0604020202020204" pitchFamily="34" charset="0"/>
              <a:buChar char="•"/>
            </a:pPr>
            <a:endParaRPr lang="ru-RU" sz="1600" kern="0" dirty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  <a:p>
            <a:pPr marL="285750" indent="-285750" defTabSz="412750" hangingPunct="0">
              <a:lnSpc>
                <a:spcPts val="1920"/>
              </a:lnSpc>
              <a:buFont typeface="Arial" panose="020B0604020202020204" pitchFamily="34" charset="0"/>
              <a:buChar char="•"/>
            </a:pPr>
            <a:endParaRPr lang="ru-RU" sz="1600" kern="0" dirty="0">
              <a:solidFill>
                <a:srgbClr val="000000"/>
              </a:solidFill>
              <a:latin typeface="SB Sans Text" panose="020B0503040504020204" pitchFamily="34" charset="-52"/>
              <a:ea typeface="Helvetica Neue"/>
              <a:cs typeface="SB Sans Text" panose="020B0503040504020204" pitchFamily="34" charset="-52"/>
            </a:endParaRP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28B32E1B-C0B1-FD40-913C-8915F81C365F}"/>
              </a:ext>
            </a:extLst>
          </p:cNvPr>
          <p:cNvSpPr txBox="1">
            <a:spLocks/>
          </p:cNvSpPr>
          <p:nvPr/>
        </p:nvSpPr>
        <p:spPr>
          <a:xfrm>
            <a:off x="263352" y="2276872"/>
            <a:ext cx="3456384" cy="3736852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360000">
              <a:lnSpc>
                <a:spcPts val="1880"/>
              </a:lnSpc>
              <a:spcBef>
                <a:spcPts val="0"/>
              </a:spcBef>
              <a:buNone/>
            </a:pPr>
            <a:r>
              <a:rPr lang="ru-RU" sz="1800" b="1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Программа  </a:t>
            </a:r>
            <a:r>
              <a:rPr lang="ru-RU" sz="1800" b="1" dirty="0">
                <a:latin typeface="SB Sans Text" panose="020B0503040504020204" pitchFamily="34" charset="0"/>
                <a:cs typeface="SB Sans Text" panose="020B0503040504020204" pitchFamily="34" charset="0"/>
              </a:rPr>
              <a:t>Стимулирования кредитования субъектов малого и среднего </a:t>
            </a:r>
            <a:r>
              <a:rPr lang="ru-RU" sz="1800" b="1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предпринимательства</a:t>
            </a:r>
          </a:p>
          <a:p>
            <a:pPr marL="0" indent="0" defTabSz="360000">
              <a:lnSpc>
                <a:spcPts val="1880"/>
              </a:lnSpc>
              <a:spcBef>
                <a:spcPts val="0"/>
              </a:spcBef>
              <a:buNone/>
            </a:pPr>
            <a:endParaRPr lang="ru-RU" sz="1800" b="1" dirty="0">
              <a:solidFill>
                <a:srgbClr val="FF0000"/>
              </a:solidFill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693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BBB5C2EA-50B5-C442-8ED9-5C6ED116B5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t="4260" r="5796" b="5120"/>
          <a:stretch/>
        </p:blipFill>
        <p:spPr>
          <a:xfrm>
            <a:off x="858778" y="708918"/>
            <a:ext cx="3218821" cy="2559664"/>
          </a:xfrm>
          <a:prstGeom prst="rect">
            <a:avLst/>
          </a:prstGeom>
        </p:spPr>
      </p:pic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D4860D54-E26D-7945-A1D0-A8BEB05CB5E3}"/>
              </a:ext>
            </a:extLst>
          </p:cNvPr>
          <p:cNvSpPr/>
          <p:nvPr/>
        </p:nvSpPr>
        <p:spPr>
          <a:xfrm>
            <a:off x="5061461" y="3558399"/>
            <a:ext cx="3295845" cy="1565521"/>
          </a:xfrm>
          <a:prstGeom prst="roundRect">
            <a:avLst>
              <a:gd name="adj" fmla="val 0"/>
            </a:avLst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id="{764AE6F3-596B-3141-BED7-242A86FA3C08}"/>
              </a:ext>
            </a:extLst>
          </p:cNvPr>
          <p:cNvSpPr/>
          <p:nvPr/>
        </p:nvSpPr>
        <p:spPr>
          <a:xfrm>
            <a:off x="1656700" y="936204"/>
            <a:ext cx="215954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b="1" dirty="0"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Недвижимость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BB5C2EA-50B5-C442-8ED9-5C6ED116B5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t="4260" r="5796" b="5120"/>
          <a:stretch/>
        </p:blipFill>
        <p:spPr>
          <a:xfrm>
            <a:off x="872575" y="3532909"/>
            <a:ext cx="3218821" cy="2560768"/>
          </a:xfrm>
          <a:prstGeom prst="rect">
            <a:avLst/>
          </a:prstGeom>
        </p:spPr>
      </p:pic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id="{D4860D54-E26D-7945-A1D0-A8BEB05CB5E3}"/>
              </a:ext>
            </a:extLst>
          </p:cNvPr>
          <p:cNvSpPr/>
          <p:nvPr/>
        </p:nvSpPr>
        <p:spPr>
          <a:xfrm>
            <a:off x="868818" y="4267156"/>
            <a:ext cx="3218822" cy="1565521"/>
          </a:xfrm>
          <a:prstGeom prst="roundRect">
            <a:avLst>
              <a:gd name="adj" fmla="val 0"/>
            </a:avLst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D4860D54-E26D-7945-A1D0-A8BEB05CB5E3}"/>
              </a:ext>
            </a:extLst>
          </p:cNvPr>
          <p:cNvSpPr/>
          <p:nvPr/>
        </p:nvSpPr>
        <p:spPr>
          <a:xfrm>
            <a:off x="858777" y="1500583"/>
            <a:ext cx="3218822" cy="1565521"/>
          </a:xfrm>
          <a:prstGeom prst="roundRect">
            <a:avLst>
              <a:gd name="adj" fmla="val 0"/>
            </a:avLst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14">
            <a:extLst>
              <a:ext uri="{FF2B5EF4-FFF2-40B4-BE49-F238E27FC236}">
                <a16:creationId xmlns:a16="http://schemas.microsoft.com/office/drawing/2014/main" id="{028C3495-5808-7A48-AEF2-ACC0DAAE0FDF}"/>
              </a:ext>
            </a:extLst>
          </p:cNvPr>
          <p:cNvSpPr/>
          <p:nvPr/>
        </p:nvSpPr>
        <p:spPr>
          <a:xfrm>
            <a:off x="1004324" y="1665687"/>
            <a:ext cx="3096977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коммерческая недвижимость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производственная недвижимость 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жилая недвижимость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земельные участки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BB5C2EA-50B5-C442-8ED9-5C6ED116B5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t="4260" r="5796" b="5120"/>
          <a:stretch/>
        </p:blipFill>
        <p:spPr>
          <a:xfrm>
            <a:off x="4282183" y="708918"/>
            <a:ext cx="3218821" cy="2559664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BB5C2EA-50B5-C442-8ED9-5C6ED116B5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t="4260" r="5796" b="5120"/>
          <a:stretch/>
        </p:blipFill>
        <p:spPr>
          <a:xfrm>
            <a:off x="4282183" y="3534013"/>
            <a:ext cx="3218821" cy="2559664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BBB5C2EA-50B5-C442-8ED9-5C6ED116B5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t="4260" r="5796" b="5120"/>
          <a:stretch/>
        </p:blipFill>
        <p:spPr>
          <a:xfrm>
            <a:off x="7752184" y="736933"/>
            <a:ext cx="3218821" cy="2559664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BBB5C2EA-50B5-C442-8ED9-5C6ED116B5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t="4260" r="5796" b="5120"/>
          <a:stretch/>
        </p:blipFill>
        <p:spPr>
          <a:xfrm>
            <a:off x="7752183" y="3534565"/>
            <a:ext cx="3218821" cy="2559664"/>
          </a:xfrm>
          <a:prstGeom prst="rect">
            <a:avLst/>
          </a:prstGeom>
        </p:spPr>
      </p:pic>
      <p:sp>
        <p:nvSpPr>
          <p:cNvPr id="36" name="Скругленный прямоугольник 35">
            <a:extLst>
              <a:ext uri="{FF2B5EF4-FFF2-40B4-BE49-F238E27FC236}">
                <a16:creationId xmlns:a16="http://schemas.microsoft.com/office/drawing/2014/main" id="{D4860D54-E26D-7945-A1D0-A8BEB05CB5E3}"/>
              </a:ext>
            </a:extLst>
          </p:cNvPr>
          <p:cNvSpPr/>
          <p:nvPr/>
        </p:nvSpPr>
        <p:spPr>
          <a:xfrm>
            <a:off x="4271195" y="4294572"/>
            <a:ext cx="3218822" cy="1565521"/>
          </a:xfrm>
          <a:prstGeom prst="roundRect">
            <a:avLst>
              <a:gd name="adj" fmla="val 0"/>
            </a:avLst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id="{D4860D54-E26D-7945-A1D0-A8BEB05CB5E3}"/>
              </a:ext>
            </a:extLst>
          </p:cNvPr>
          <p:cNvSpPr/>
          <p:nvPr/>
        </p:nvSpPr>
        <p:spPr>
          <a:xfrm>
            <a:off x="7752182" y="4267157"/>
            <a:ext cx="3218822" cy="1565521"/>
          </a:xfrm>
          <a:prstGeom prst="roundRect">
            <a:avLst>
              <a:gd name="adj" fmla="val 0"/>
            </a:avLst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38" name="Скругленный прямоугольник 37">
            <a:extLst>
              <a:ext uri="{FF2B5EF4-FFF2-40B4-BE49-F238E27FC236}">
                <a16:creationId xmlns:a16="http://schemas.microsoft.com/office/drawing/2014/main" id="{D4860D54-E26D-7945-A1D0-A8BEB05CB5E3}"/>
              </a:ext>
            </a:extLst>
          </p:cNvPr>
          <p:cNvSpPr/>
          <p:nvPr/>
        </p:nvSpPr>
        <p:spPr>
          <a:xfrm>
            <a:off x="4271195" y="1489365"/>
            <a:ext cx="3218822" cy="1565521"/>
          </a:xfrm>
          <a:prstGeom prst="roundRect">
            <a:avLst>
              <a:gd name="adj" fmla="val 0"/>
            </a:avLst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SB Sans Text" panose="020B0503040504020204" pitchFamily="34" charset="0"/>
                <a:cs typeface="SB Sans Text" panose="020B0503040504020204" pitchFamily="34" charset="0"/>
              </a:rPr>
              <a:t>самоходные машины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SB Sans Text" panose="020B0503040504020204" pitchFamily="34" charset="0"/>
                <a:cs typeface="SB Sans Text" panose="020B0503040504020204" pitchFamily="34" charset="0"/>
              </a:rPr>
              <a:t>спецтехника 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SB Sans Text" panose="020B0503040504020204" pitchFamily="34" charset="0"/>
                <a:cs typeface="SB Sans Text" panose="020B0503040504020204" pitchFamily="34" charset="0"/>
              </a:rPr>
              <a:t>подвижной ж/д состав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SB Sans Text" panose="020B0503040504020204" pitchFamily="34" charset="0"/>
                <a:cs typeface="SB Sans Text" panose="020B0503040504020204" pitchFamily="34" charset="0"/>
              </a:rPr>
              <a:t>различные виды транспортных контейнеров </a:t>
            </a: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id="{D4860D54-E26D-7945-A1D0-A8BEB05CB5E3}"/>
              </a:ext>
            </a:extLst>
          </p:cNvPr>
          <p:cNvSpPr/>
          <p:nvPr/>
        </p:nvSpPr>
        <p:spPr>
          <a:xfrm>
            <a:off x="7752182" y="1503134"/>
            <a:ext cx="3218822" cy="1565521"/>
          </a:xfrm>
          <a:prstGeom prst="roundRect">
            <a:avLst>
              <a:gd name="adj" fmla="val 0"/>
            </a:avLst>
          </a:prstGeom>
          <a:solidFill>
            <a:srgbClr val="FFFFFF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88956" y="893911"/>
            <a:ext cx="1401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Транспорт</a:t>
            </a:r>
          </a:p>
        </p:txBody>
      </p:sp>
      <p:sp>
        <p:nvSpPr>
          <p:cNvPr id="40" name="Rectangle 14">
            <a:extLst>
              <a:ext uri="{FF2B5EF4-FFF2-40B4-BE49-F238E27FC236}">
                <a16:creationId xmlns:a16="http://schemas.microsoft.com/office/drawing/2014/main" id="{028C3495-5808-7A48-AEF2-ACC0DAAE0FDF}"/>
              </a:ext>
            </a:extLst>
          </p:cNvPr>
          <p:cNvSpPr/>
          <p:nvPr/>
        </p:nvSpPr>
        <p:spPr>
          <a:xfrm>
            <a:off x="7839338" y="1549068"/>
            <a:ext cx="3096977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холодильное, 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производственное,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медицинское,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типографское, 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оборудование предприятий общественного питания, 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оборудование автосервисов </a:t>
            </a:r>
          </a:p>
        </p:txBody>
      </p:sp>
      <p:sp>
        <p:nvSpPr>
          <p:cNvPr id="42" name="Rectangle 14">
            <a:extLst>
              <a:ext uri="{FF2B5EF4-FFF2-40B4-BE49-F238E27FC236}">
                <a16:creationId xmlns:a16="http://schemas.microsoft.com/office/drawing/2014/main" id="{028C3495-5808-7A48-AEF2-ACC0DAAE0FDF}"/>
              </a:ext>
            </a:extLst>
          </p:cNvPr>
          <p:cNvSpPr/>
          <p:nvPr/>
        </p:nvSpPr>
        <p:spPr>
          <a:xfrm>
            <a:off x="983431" y="4693033"/>
            <a:ext cx="3096977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запасы готовой продукции, сырье, материалы и пр</a:t>
            </a:r>
            <a: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.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залог маралов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 КРС</a:t>
            </a:r>
            <a:b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</a:br>
            <a: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 </a:t>
            </a:r>
            <a:endParaRPr lang="ru-RU" sz="1400" dirty="0"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  <p:sp>
        <p:nvSpPr>
          <p:cNvPr id="43" name="Rectangle 14">
            <a:extLst>
              <a:ext uri="{FF2B5EF4-FFF2-40B4-BE49-F238E27FC236}">
                <a16:creationId xmlns:a16="http://schemas.microsoft.com/office/drawing/2014/main" id="{028C3495-5808-7A48-AEF2-ACC0DAAE0FDF}"/>
              </a:ext>
            </a:extLst>
          </p:cNvPr>
          <p:cNvSpPr/>
          <p:nvPr/>
        </p:nvSpPr>
        <p:spPr>
          <a:xfrm>
            <a:off x="4319423" y="4280446"/>
            <a:ext cx="3181581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Поручительство до 5 млн. руб. </a:t>
            </a:r>
            <a:endParaRPr lang="ru-RU" sz="1400" dirty="0" smtClean="0">
              <a:latin typeface="SB Sans Text" panose="020B0503040504020204" pitchFamily="34" charset="0"/>
              <a:cs typeface="SB Sans Text" panose="020B0503040504020204" pitchFamily="34" charset="0"/>
            </a:endParaRPr>
          </a:p>
          <a:p>
            <a:pPr defTabSz="360000"/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 </a:t>
            </a:r>
            <a: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 на кредит </a:t>
            </a: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и 7 млн. руб. на общую </a:t>
            </a:r>
            <a: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         </a:t>
            </a:r>
          </a:p>
          <a:p>
            <a:pPr defTabSz="360000"/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 </a:t>
            </a:r>
            <a: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     задолженность</a:t>
            </a:r>
            <a:endParaRPr lang="ru-RU" sz="1400" dirty="0">
              <a:latin typeface="SB Sans Text" panose="020B0503040504020204" pitchFamily="34" charset="0"/>
              <a:cs typeface="SB Sans Text" panose="020B0503040504020204" pitchFamily="34" charset="0"/>
            </a:endParaRP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Обеспечивает до 70% обязательств заемщика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Комиссионное вознаграждение от </a:t>
            </a:r>
            <a: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0,5%  до 1%, единовременно</a:t>
            </a:r>
            <a:b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</a:br>
            <a:r>
              <a:rPr lang="ru-RU" sz="1400" dirty="0" smtClean="0">
                <a:latin typeface="SB Sans Text" panose="020B0503040504020204" pitchFamily="34" charset="0"/>
                <a:cs typeface="SB Sans Text" panose="020B0503040504020204" pitchFamily="34" charset="0"/>
              </a:rPr>
              <a:t> </a:t>
            </a:r>
            <a:endParaRPr lang="ru-RU" sz="1400" dirty="0"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8307777" y="957593"/>
            <a:ext cx="18485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Оборудование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983431" y="3729638"/>
            <a:ext cx="3103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Товары</a:t>
            </a:r>
            <a:r>
              <a:rPr lang="en-US" b="1" dirty="0" smtClean="0"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  </a:t>
            </a:r>
            <a:r>
              <a:rPr lang="ru-RU" b="1" dirty="0" smtClean="0"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в обороте / КРС </a:t>
            </a:r>
            <a:endParaRPr lang="ru-RU" b="1" dirty="0">
              <a:latin typeface="SB Sans Display Semibold" panose="020B0503040504020204" pitchFamily="34" charset="0"/>
              <a:cs typeface="SB Sans Display Semibold" panose="020B0503040504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551269" y="3569751"/>
            <a:ext cx="32390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МК,  НО Фонд </a:t>
            </a:r>
          </a:p>
          <a:p>
            <a:r>
              <a:rPr lang="ru-RU" b="1" dirty="0" smtClean="0"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поддержки МСП РА </a:t>
            </a:r>
            <a:endParaRPr lang="ru-RU" b="1" dirty="0">
              <a:latin typeface="SB Sans Display Semibold" panose="020B0503040504020204" pitchFamily="34" charset="0"/>
              <a:cs typeface="SB Sans Display Semibold" panose="020B0503040504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8179975" y="3729638"/>
            <a:ext cx="2409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Корпорация  МСП</a:t>
            </a:r>
            <a:endParaRPr lang="ru-RU" b="1" dirty="0">
              <a:latin typeface="SB Sans Display Semibold" panose="020B0503040504020204" pitchFamily="34" charset="0"/>
              <a:cs typeface="SB Sans Display Semibold" panose="020B0503040504020204" pitchFamily="34" charset="0"/>
            </a:endParaRPr>
          </a:p>
        </p:txBody>
      </p:sp>
      <p:sp>
        <p:nvSpPr>
          <p:cNvPr id="48" name="Rectangle 14">
            <a:extLst>
              <a:ext uri="{FF2B5EF4-FFF2-40B4-BE49-F238E27FC236}">
                <a16:creationId xmlns:a16="http://schemas.microsoft.com/office/drawing/2014/main" id="{028C3495-5808-7A48-AEF2-ACC0DAAE0FDF}"/>
              </a:ext>
            </a:extLst>
          </p:cNvPr>
          <p:cNvSpPr/>
          <p:nvPr/>
        </p:nvSpPr>
        <p:spPr>
          <a:xfrm>
            <a:off x="7811553" y="4510368"/>
            <a:ext cx="3096977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Гарантия от 5 млн. руб. 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Комиссионное вознаграждение от 0,75%, </a:t>
            </a:r>
          </a:p>
          <a:p>
            <a:pPr marL="285750" indent="-285750" defTabSz="360000">
              <a:buFont typeface="Arial" panose="020B0604020202020204" pitchFamily="34" charset="0"/>
              <a:buChar char="•"/>
            </a:pPr>
            <a:r>
              <a:rPr lang="ru-RU" sz="1400" dirty="0">
                <a:latin typeface="SB Sans Text" panose="020B0503040504020204" pitchFamily="34" charset="0"/>
                <a:cs typeface="SB Sans Text" panose="020B0503040504020204" pitchFamily="34" charset="0"/>
              </a:rPr>
              <a:t>ежеквартально/ 1 раз в год </a:t>
            </a:r>
          </a:p>
        </p:txBody>
      </p:sp>
    </p:spTree>
    <p:extLst>
      <p:ext uri="{BB962C8B-B14F-4D97-AF65-F5344CB8AC3E}">
        <p14:creationId xmlns:p14="http://schemas.microsoft.com/office/powerpoint/2010/main" val="1333764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7">
            <a:extLst>
              <a:ext uri="{FF2B5EF4-FFF2-40B4-BE49-F238E27FC236}">
                <a16:creationId xmlns:a16="http://schemas.microsoft.com/office/drawing/2014/main" id="{7E084A6F-DF65-C941-9ADC-38C1390BA397}"/>
              </a:ext>
            </a:extLst>
          </p:cNvPr>
          <p:cNvSpPr txBox="1">
            <a:spLocks/>
          </p:cNvSpPr>
          <p:nvPr/>
        </p:nvSpPr>
        <p:spPr>
          <a:xfrm>
            <a:off x="3359696" y="2852936"/>
            <a:ext cx="5832648" cy="115212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SB Sans Display Regular" panose="020B050304050402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Спасибо за внимание !</a:t>
            </a:r>
            <a:endParaRPr lang="en-US" sz="4000" dirty="0">
              <a:solidFill>
                <a:schemeClr val="bg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376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Ruler">
      <a:dk1>
        <a:srgbClr val="000000"/>
      </a:dk1>
      <a:lt1>
        <a:srgbClr val="FFFFFF"/>
      </a:lt1>
      <a:dk2>
        <a:srgbClr val="343E46"/>
      </a:dk2>
      <a:lt2>
        <a:srgbClr val="F7F9FF"/>
      </a:lt2>
      <a:accent1>
        <a:srgbClr val="20A038"/>
      </a:accent1>
      <a:accent2>
        <a:srgbClr val="41E3B3"/>
      </a:accent2>
      <a:accent3>
        <a:srgbClr val="1F6963"/>
      </a:accent3>
      <a:accent4>
        <a:srgbClr val="117D89"/>
      </a:accent4>
      <a:accent5>
        <a:srgbClr val="208468"/>
      </a:accent5>
      <a:accent6>
        <a:srgbClr val="20A099"/>
      </a:accent6>
      <a:hlink>
        <a:srgbClr val="0563C1"/>
      </a:hlink>
      <a:folHlink>
        <a:srgbClr val="954F72"/>
      </a:folHlink>
    </a:clrScheme>
    <a:fontScheme name="Другая 1">
      <a:majorFont>
        <a:latin typeface="SB Sans Display"/>
        <a:ea typeface=""/>
        <a:cs typeface=""/>
      </a:majorFont>
      <a:minorFont>
        <a:latin typeface="SB Sans Display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25136</TotalTime>
  <Words>732</Words>
  <Application>Microsoft Office PowerPoint</Application>
  <PresentationFormat>Широкоэкранный</PresentationFormat>
  <Paragraphs>102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SB Sans Display</vt:lpstr>
      <vt:lpstr>SB Sans Display Semibold</vt:lpstr>
      <vt:lpstr>Helvetica Neue</vt:lpstr>
      <vt:lpstr>SB Sans Display Regular</vt:lpstr>
      <vt:lpstr>SB Sans Text</vt:lpstr>
      <vt:lpstr>Arial</vt:lpstr>
      <vt:lpstr>Arial Unicode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>ПАО Сбербанк России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Архетипы</dc:title>
  <dc:subject/>
  <dc:creator>Онохова Евгения</dc:creator>
  <cp:keywords/>
  <dc:description/>
  <cp:lastModifiedBy>Баженова Татьяна Юрьевна</cp:lastModifiedBy>
  <cp:revision>875</cp:revision>
  <cp:lastPrinted>2020-09-04T15:14:03Z</cp:lastPrinted>
  <dcterms:created xsi:type="dcterms:W3CDTF">2020-06-19T07:58:09Z</dcterms:created>
  <dcterms:modified xsi:type="dcterms:W3CDTF">2020-12-11T08:21:44Z</dcterms:modified>
  <cp:category/>
</cp:coreProperties>
</file>