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6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4" r:id="rId2"/>
    <p:sldMasterId id="2147483686" r:id="rId3"/>
    <p:sldMasterId id="2147483698" r:id="rId4"/>
    <p:sldMasterId id="2147483710" r:id="rId5"/>
    <p:sldMasterId id="2147483722" r:id="rId6"/>
    <p:sldMasterId id="2147483736" r:id="rId7"/>
  </p:sldMasterIdLst>
  <p:notesMasterIdLst>
    <p:notesMasterId r:id="rId32"/>
  </p:notesMasterIdLst>
  <p:handoutMasterIdLst>
    <p:handoutMasterId r:id="rId33"/>
  </p:handoutMasterIdLst>
  <p:sldIdLst>
    <p:sldId id="268" r:id="rId8"/>
    <p:sldId id="390" r:id="rId9"/>
    <p:sldId id="408" r:id="rId10"/>
    <p:sldId id="409" r:id="rId11"/>
    <p:sldId id="403" r:id="rId12"/>
    <p:sldId id="404" r:id="rId13"/>
    <p:sldId id="412" r:id="rId14"/>
    <p:sldId id="405" r:id="rId15"/>
    <p:sldId id="406" r:id="rId16"/>
    <p:sldId id="381" r:id="rId17"/>
    <p:sldId id="338" r:id="rId18"/>
    <p:sldId id="392" r:id="rId19"/>
    <p:sldId id="413" r:id="rId20"/>
    <p:sldId id="414" r:id="rId21"/>
    <p:sldId id="380" r:id="rId22"/>
    <p:sldId id="387" r:id="rId23"/>
    <p:sldId id="357" r:id="rId24"/>
    <p:sldId id="394" r:id="rId25"/>
    <p:sldId id="374" r:id="rId26"/>
    <p:sldId id="393" r:id="rId27"/>
    <p:sldId id="397" r:id="rId28"/>
    <p:sldId id="398" r:id="rId29"/>
    <p:sldId id="402" r:id="rId30"/>
    <p:sldId id="274" r:id="rId31"/>
  </p:sldIdLst>
  <p:sldSz cx="9144000" cy="6858000" type="screen4x3"/>
  <p:notesSz cx="6794500" cy="99314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MA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B930F"/>
    <a:srgbClr val="99C4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3049" autoAdjust="0"/>
    <p:restoredTop sz="94660"/>
  </p:normalViewPr>
  <p:slideViewPr>
    <p:cSldViewPr>
      <p:cViewPr varScale="1">
        <p:scale>
          <a:sx n="82" d="100"/>
          <a:sy n="82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2796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commentAuthors" Target="commentAuthor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6F0EBA-433D-4400-A38E-1FD5C958CDC4}" type="datetimeFigureOut">
              <a:rPr lang="ru-RU" smtClean="0"/>
              <a:t>27.08.2017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66C093-A3D5-4340-99EC-C43338AB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82547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5EFA5A-6C76-47A1-A5FD-F9F37239C662}" type="datetimeFigureOut">
              <a:rPr lang="ru-RU" smtClean="0"/>
              <a:t>27.08.2017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4400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7415"/>
            <a:ext cx="5435600" cy="446913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E2EBA8-985E-460E-AB08-3D478FEF27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24476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4400" y="744538"/>
            <a:ext cx="4965700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2EBA8-985E-460E-AB08-3D478FEF272B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13285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defRPr>
            </a:lvl1pPr>
            <a:lvl2pPr marL="748955" indent="-288058">
              <a:defRPr sz="120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defRPr>
            </a:lvl2pPr>
            <a:lvl3pPr marL="1152239" indent="-230448">
              <a:defRPr sz="120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defRPr>
            </a:lvl3pPr>
            <a:lvl4pPr marL="1613133" indent="-230448">
              <a:defRPr sz="120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defRPr>
            </a:lvl4pPr>
            <a:lvl5pPr marL="2074029" indent="-230448">
              <a:defRPr sz="120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2534922" indent="-23044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2995820" indent="-23044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3456713" indent="-23044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3917610" indent="-23044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fld id="{3E2DBB6D-6767-4168-BA4B-19A9C2AC755D}" type="slidenum">
              <a:rPr lang="ru-RU" altLang="ru-RU" smtClean="0">
                <a:solidFill>
                  <a:schemeClr val="tx1"/>
                </a:solidFill>
              </a:rPr>
              <a:pPr/>
              <a:t>20</a:t>
            </a:fld>
            <a:endParaRPr lang="ru-RU" altLang="ru-RU" smtClean="0">
              <a:solidFill>
                <a:schemeClr val="tx1"/>
              </a:solidFill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E9B117-82DB-4691-B5B3-3100DE008F0D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99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4874C-0A57-4891-9613-878D70963011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435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4874C-0A57-4891-9613-878D70963011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435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4874C-0A57-4891-9613-878D70963011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43529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4874C-0A57-4891-9613-878D70963011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43529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Почему именно эти направления?</a:t>
            </a:r>
            <a:r>
              <a:rPr lang="ru-RU" baseline="0" dirty="0" smtClean="0"/>
              <a:t> Анализ НПА по публичным обязательствам субъектов и муниципалитетов, матрица потребностей регионов, анализ сделок в области ГЧП.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4874C-0A57-4891-9613-878D70963011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43529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4400" y="746125"/>
            <a:ext cx="4965700" cy="37242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3587BC-746A-4377-A879-F7A5742F48B5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16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87190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defRPr>
            </a:lvl1pPr>
            <a:lvl2pPr marL="748955" indent="-288058">
              <a:defRPr sz="120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defRPr>
            </a:lvl2pPr>
            <a:lvl3pPr marL="1152239" indent="-230448">
              <a:defRPr sz="120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defRPr>
            </a:lvl3pPr>
            <a:lvl4pPr marL="1613133" indent="-230448">
              <a:defRPr sz="120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defRPr>
            </a:lvl4pPr>
            <a:lvl5pPr marL="2074029" indent="-230448">
              <a:defRPr sz="120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2534922" indent="-23044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2995820" indent="-23044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3456713" indent="-23044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3917610" indent="-23044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fld id="{3E2DBB6D-6767-4168-BA4B-19A9C2AC755D}" type="slidenum">
              <a:rPr lang="ru-RU" altLang="ru-RU" smtClean="0">
                <a:solidFill>
                  <a:schemeClr val="tx1"/>
                </a:solidFill>
              </a:rPr>
              <a:pPr/>
              <a:t>17</a:t>
            </a:fld>
            <a:endParaRPr lang="ru-RU" altLang="ru-RU" smtClean="0">
              <a:solidFill>
                <a:schemeClr val="tx1"/>
              </a:solidFill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E9B117-82DB-4691-B5B3-3100DE008F0D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996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9"/>
            <a:ext cx="7772400" cy="1470025"/>
          </a:xfrm>
        </p:spPr>
        <p:txBody>
          <a:bodyPr/>
          <a:lstStyle>
            <a:lvl1pPr>
              <a:defRPr baseline="0">
                <a:latin typeface="Arial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aseline="0">
                <a:latin typeface="Arial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9838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56149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83370" y="393700"/>
            <a:ext cx="1874837" cy="56070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57263" y="393700"/>
            <a:ext cx="5473700" cy="56070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07852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7282" y="393700"/>
            <a:ext cx="5603875" cy="6731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957270" y="1711330"/>
            <a:ext cx="7500937" cy="4289425"/>
          </a:xfrm>
        </p:spPr>
        <p:txBody>
          <a:bodyPr/>
          <a:lstStyle/>
          <a:p>
            <a:pPr lvl="0"/>
            <a:endParaRPr lang="ru-RU" noProof="0" dirty="0" smtClean="0"/>
          </a:p>
        </p:txBody>
      </p:sp>
    </p:spTree>
    <p:extLst>
      <p:ext uri="{BB962C8B-B14F-4D97-AF65-F5344CB8AC3E}">
        <p14:creationId xmlns:p14="http://schemas.microsoft.com/office/powerpoint/2010/main" val="2908891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7282" y="393700"/>
            <a:ext cx="5603875" cy="6731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957270" y="1711330"/>
            <a:ext cx="7500937" cy="4289425"/>
          </a:xfrm>
        </p:spPr>
        <p:txBody>
          <a:bodyPr/>
          <a:lstStyle/>
          <a:p>
            <a:pPr lvl="0"/>
            <a:endParaRPr lang="ru-RU" noProof="0" dirty="0" smtClean="0"/>
          </a:p>
        </p:txBody>
      </p:sp>
    </p:spTree>
    <p:extLst>
      <p:ext uri="{BB962C8B-B14F-4D97-AF65-F5344CB8AC3E}">
        <p14:creationId xmlns:p14="http://schemas.microsoft.com/office/powerpoint/2010/main" val="41307096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0"/>
          </p:nvPr>
        </p:nvSpPr>
        <p:spPr>
          <a:xfrm>
            <a:off x="1532369" y="1718550"/>
            <a:ext cx="6331957" cy="1256112"/>
          </a:xfrm>
        </p:spPr>
        <p:txBody>
          <a:bodyPr>
            <a:sp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1" hasCustomPrompt="1"/>
          </p:nvPr>
        </p:nvSpPr>
        <p:spPr>
          <a:xfrm>
            <a:off x="121489" y="6614570"/>
            <a:ext cx="8445848" cy="157014"/>
          </a:xfrm>
        </p:spPr>
        <p:txBody>
          <a:bodyPr/>
          <a:lstStyle>
            <a:lvl1pPr>
              <a:defRPr sz="1000"/>
            </a:lvl1pPr>
          </a:lstStyle>
          <a:p>
            <a:pPr lvl="0"/>
            <a:r>
              <a:rPr lang="ru-RU" dirty="0" smtClean="0"/>
              <a:t>ИСТОЧНИК: источник</a:t>
            </a:r>
          </a:p>
        </p:txBody>
      </p:sp>
      <p:sp>
        <p:nvSpPr>
          <p:cNvPr id="13" name="Текст 11"/>
          <p:cNvSpPr>
            <a:spLocks noGrp="1"/>
          </p:cNvSpPr>
          <p:nvPr>
            <p:ph type="body" sz="quarter" idx="12" hasCustomPrompt="1"/>
          </p:nvPr>
        </p:nvSpPr>
        <p:spPr>
          <a:xfrm>
            <a:off x="121489" y="6376148"/>
            <a:ext cx="8445848" cy="157014"/>
          </a:xfrm>
        </p:spPr>
        <p:txBody>
          <a:bodyPr/>
          <a:lstStyle>
            <a:lvl1pPr>
              <a:defRPr sz="1000"/>
            </a:lvl1pPr>
          </a:lstStyle>
          <a:p>
            <a:pPr lvl="0"/>
            <a:r>
              <a:rPr lang="ru-RU" dirty="0" smtClean="0"/>
              <a:t>1 Сноска</a:t>
            </a:r>
          </a:p>
        </p:txBody>
      </p:sp>
      <p:sp>
        <p:nvSpPr>
          <p:cNvPr id="10" name="Title Placeholder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 bwMode="auto">
          <a:xfrm>
            <a:off x="121489" y="491166"/>
            <a:ext cx="6916719" cy="298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rgbClr val="049536"/>
                </a:solidFill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2631052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ray_01_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58" y="238130"/>
            <a:ext cx="9144001" cy="661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3"/>
          <p:cNvGrpSpPr>
            <a:grpSpLocks/>
          </p:cNvGrpSpPr>
          <p:nvPr userDrawn="1"/>
        </p:nvGrpSpPr>
        <p:grpSpPr bwMode="auto">
          <a:xfrm>
            <a:off x="-1458" y="0"/>
            <a:ext cx="9144001" cy="6858000"/>
            <a:chOff x="1186" y="0"/>
            <a:chExt cx="6240" cy="4320"/>
          </a:xfrm>
        </p:grpSpPr>
        <p:sp>
          <p:nvSpPr>
            <p:cNvPr id="6" name="AutoShape 49"/>
            <p:cNvSpPr>
              <a:spLocks noChangeArrowheads="1"/>
            </p:cNvSpPr>
            <p:nvPr userDrawn="1"/>
          </p:nvSpPr>
          <p:spPr bwMode="auto">
            <a:xfrm>
              <a:off x="1233" y="52"/>
              <a:ext cx="364" cy="336"/>
            </a:xfrm>
            <a:prstGeom prst="plaque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7" name="AutoShape 50"/>
            <p:cNvSpPr>
              <a:spLocks noChangeArrowheads="1"/>
            </p:cNvSpPr>
            <p:nvPr userDrawn="1"/>
          </p:nvSpPr>
          <p:spPr bwMode="auto">
            <a:xfrm>
              <a:off x="7015" y="52"/>
              <a:ext cx="364" cy="336"/>
            </a:xfrm>
            <a:prstGeom prst="plaque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8" name="AutoShape 51"/>
            <p:cNvSpPr>
              <a:spLocks noChangeArrowheads="1"/>
            </p:cNvSpPr>
            <p:nvPr userDrawn="1"/>
          </p:nvSpPr>
          <p:spPr bwMode="auto">
            <a:xfrm>
              <a:off x="1233" y="3937"/>
              <a:ext cx="364" cy="336"/>
            </a:xfrm>
            <a:prstGeom prst="plaque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9" name="AutoShape 52"/>
            <p:cNvSpPr>
              <a:spLocks noChangeArrowheads="1"/>
            </p:cNvSpPr>
            <p:nvPr userDrawn="1"/>
          </p:nvSpPr>
          <p:spPr bwMode="auto">
            <a:xfrm>
              <a:off x="7014" y="3937"/>
              <a:ext cx="364" cy="336"/>
            </a:xfrm>
            <a:prstGeom prst="plaque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0" name="Rectangle 53"/>
            <p:cNvSpPr>
              <a:spLocks noChangeArrowheads="1"/>
            </p:cNvSpPr>
            <p:nvPr userDrawn="1"/>
          </p:nvSpPr>
          <p:spPr bwMode="auto">
            <a:xfrm>
              <a:off x="1186" y="0"/>
              <a:ext cx="247" cy="4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1" name="Rectangle 54"/>
            <p:cNvSpPr>
              <a:spLocks noChangeArrowheads="1"/>
            </p:cNvSpPr>
            <p:nvPr userDrawn="1"/>
          </p:nvSpPr>
          <p:spPr bwMode="auto">
            <a:xfrm>
              <a:off x="7188" y="0"/>
              <a:ext cx="238" cy="4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2" name="Rectangle 55"/>
            <p:cNvSpPr>
              <a:spLocks noChangeArrowheads="1"/>
            </p:cNvSpPr>
            <p:nvPr userDrawn="1"/>
          </p:nvSpPr>
          <p:spPr bwMode="auto">
            <a:xfrm>
              <a:off x="1186" y="0"/>
              <a:ext cx="6240" cy="2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3" name="Rectangle 56"/>
            <p:cNvSpPr>
              <a:spLocks noChangeArrowheads="1"/>
            </p:cNvSpPr>
            <p:nvPr userDrawn="1"/>
          </p:nvSpPr>
          <p:spPr bwMode="auto">
            <a:xfrm>
              <a:off x="1186" y="4105"/>
              <a:ext cx="6240" cy="21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sp>
        <p:nvSpPr>
          <p:cNvPr id="14" name="Line 59"/>
          <p:cNvSpPr>
            <a:spLocks noChangeShapeType="1"/>
          </p:cNvSpPr>
          <p:nvPr userDrawn="1"/>
        </p:nvSpPr>
        <p:spPr bwMode="auto">
          <a:xfrm>
            <a:off x="2132135" y="1906588"/>
            <a:ext cx="0" cy="982662"/>
          </a:xfrm>
          <a:prstGeom prst="line">
            <a:avLst/>
          </a:prstGeom>
          <a:noFill/>
          <a:ln w="50800">
            <a:solidFill>
              <a:srgbClr val="00734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algn="ctr" fontAlgn="base">
              <a:spcBef>
                <a:spcPct val="30000"/>
              </a:spcBef>
              <a:spcAft>
                <a:spcPct val="0"/>
              </a:spcAft>
              <a:buClr>
                <a:srgbClr val="008080"/>
              </a:buClr>
              <a:buSzPct val="85000"/>
              <a:buFont typeface="Wingdings" pitchFamily="2" charset="2"/>
              <a:buNone/>
            </a:pPr>
            <a:endParaRPr lang="ru-RU" sz="1200" smtClean="0">
              <a:solidFill>
                <a:srgbClr val="000000"/>
              </a:solidFill>
            </a:endParaRPr>
          </a:p>
        </p:txBody>
      </p:sp>
      <p:sp>
        <p:nvSpPr>
          <p:cNvPr id="15" name="Line 60"/>
          <p:cNvSpPr>
            <a:spLocks noChangeShapeType="1"/>
          </p:cNvSpPr>
          <p:nvPr userDrawn="1"/>
        </p:nvSpPr>
        <p:spPr bwMode="auto">
          <a:xfrm flipH="1">
            <a:off x="2804753" y="3184540"/>
            <a:ext cx="4397" cy="360363"/>
          </a:xfrm>
          <a:prstGeom prst="line">
            <a:avLst/>
          </a:prstGeom>
          <a:noFill/>
          <a:ln w="25400">
            <a:solidFill>
              <a:srgbClr val="00734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algn="ctr" fontAlgn="base">
              <a:spcBef>
                <a:spcPct val="30000"/>
              </a:spcBef>
              <a:spcAft>
                <a:spcPct val="0"/>
              </a:spcAft>
              <a:buClr>
                <a:srgbClr val="008080"/>
              </a:buClr>
              <a:buSzPct val="85000"/>
              <a:buFont typeface="Wingdings" pitchFamily="2" charset="2"/>
              <a:buNone/>
            </a:pPr>
            <a:endParaRPr lang="ru-RU" sz="1200" smtClean="0">
              <a:solidFill>
                <a:srgbClr val="000000"/>
              </a:solidFill>
            </a:endParaRPr>
          </a:p>
        </p:txBody>
      </p:sp>
      <p:sp>
        <p:nvSpPr>
          <p:cNvPr id="58382" name="Rectangle 14"/>
          <p:cNvSpPr>
            <a:spLocks noGrp="1" noChangeArrowheads="1"/>
          </p:cNvSpPr>
          <p:nvPr>
            <p:ph type="ctrTitle" sz="quarter"/>
          </p:nvPr>
        </p:nvSpPr>
        <p:spPr>
          <a:xfrm>
            <a:off x="2196612" y="1917700"/>
            <a:ext cx="6261588" cy="960438"/>
          </a:xfrm>
        </p:spPr>
        <p:txBody>
          <a:bodyPr lIns="91440" tIns="45720" rIns="91440" bIns="45720" anchor="ctr"/>
          <a:lstStyle>
            <a:lvl1pPr>
              <a:defRPr sz="2800">
                <a:solidFill>
                  <a:srgbClr val="00703C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58383" name="Rectangle 1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870689" y="3192478"/>
            <a:ext cx="5600700" cy="346075"/>
          </a:xfrm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 marL="0" indent="0">
              <a:buFont typeface="Wingdings" pitchFamily="2" charset="2"/>
              <a:buNone/>
              <a:defRPr sz="1600" b="1">
                <a:solidFill>
                  <a:srgbClr val="00703C"/>
                </a:solidFill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4970876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 </a:t>
            </a:r>
            <a:fld id="{E17E8F53-C8BF-47C6-BB21-18850017D53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28143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435" y="440691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 </a:t>
            </a:r>
            <a:fld id="{0765B41E-EA85-467A-90F7-81828360212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3480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83230" y="1196975"/>
            <a:ext cx="4117731" cy="5184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41638" y="1196975"/>
            <a:ext cx="4117731" cy="5184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 </a:t>
            </a:r>
            <a:fld id="{635D9424-F2F1-484D-A625-D579A558DB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09654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06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06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277" y="1535113"/>
            <a:ext cx="404153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277" y="2174875"/>
            <a:ext cx="404153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 </a:t>
            </a:r>
            <a:fld id="{08E1C8BF-FADA-4CE6-B6E7-9ED5DC1F9CC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2881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Arial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aseline="0">
                <a:latin typeface="Arial" pitchFamily="34" charset="0"/>
              </a:defRPr>
            </a:lvl1pPr>
            <a:lvl2pPr>
              <a:defRPr baseline="0">
                <a:latin typeface="Arial" pitchFamily="34" charset="0"/>
              </a:defRPr>
            </a:lvl2pPr>
            <a:lvl3pPr>
              <a:defRPr baseline="0">
                <a:latin typeface="Arial" pitchFamily="34" charset="0"/>
              </a:defRPr>
            </a:lvl3pPr>
            <a:lvl4pPr>
              <a:defRPr baseline="0">
                <a:latin typeface="Arial" pitchFamily="34" charset="0"/>
              </a:defRPr>
            </a:lvl4pPr>
            <a:lvl5pPr>
              <a:defRPr baseline="0">
                <a:latin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31303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 </a:t>
            </a:r>
            <a:fld id="{394C58C7-B2B5-40C9-BDA2-FD557573527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7126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 </a:t>
            </a:r>
            <a:fld id="{EBFF61B3-270D-4079-BD49-B66FCC99563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58409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435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538" y="273052"/>
            <a:ext cx="511126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43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 </a:t>
            </a:r>
            <a:fld id="{D84AD109-15E8-4A87-9ABC-917D9ED67D9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96583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166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166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166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 </a:t>
            </a:r>
            <a:fld id="{49202EA7-9E61-4100-BAF7-B87CC14405A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65930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 </a:t>
            </a:r>
            <a:fld id="{9E553157-E6C4-43DD-A14A-EB0415A5629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381022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60933" y="352428"/>
            <a:ext cx="2098431" cy="60293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62708" y="352428"/>
            <a:ext cx="6157546" cy="60293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 </a:t>
            </a:r>
            <a:fld id="{B9E3E2EF-250C-4C49-AEAD-D647B235258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54901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ray_01_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58" y="238130"/>
            <a:ext cx="9144001" cy="661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3"/>
          <p:cNvGrpSpPr>
            <a:grpSpLocks/>
          </p:cNvGrpSpPr>
          <p:nvPr userDrawn="1"/>
        </p:nvGrpSpPr>
        <p:grpSpPr bwMode="auto">
          <a:xfrm>
            <a:off x="-1458" y="0"/>
            <a:ext cx="9144001" cy="6858000"/>
            <a:chOff x="1186" y="0"/>
            <a:chExt cx="6240" cy="4320"/>
          </a:xfrm>
        </p:grpSpPr>
        <p:sp>
          <p:nvSpPr>
            <p:cNvPr id="6" name="AutoShape 49"/>
            <p:cNvSpPr>
              <a:spLocks noChangeArrowheads="1"/>
            </p:cNvSpPr>
            <p:nvPr userDrawn="1"/>
          </p:nvSpPr>
          <p:spPr bwMode="auto">
            <a:xfrm>
              <a:off x="1233" y="52"/>
              <a:ext cx="364" cy="336"/>
            </a:xfrm>
            <a:prstGeom prst="plaque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7" name="AutoShape 50"/>
            <p:cNvSpPr>
              <a:spLocks noChangeArrowheads="1"/>
            </p:cNvSpPr>
            <p:nvPr userDrawn="1"/>
          </p:nvSpPr>
          <p:spPr bwMode="auto">
            <a:xfrm>
              <a:off x="7015" y="52"/>
              <a:ext cx="364" cy="336"/>
            </a:xfrm>
            <a:prstGeom prst="plaque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8" name="AutoShape 51"/>
            <p:cNvSpPr>
              <a:spLocks noChangeArrowheads="1"/>
            </p:cNvSpPr>
            <p:nvPr userDrawn="1"/>
          </p:nvSpPr>
          <p:spPr bwMode="auto">
            <a:xfrm>
              <a:off x="1233" y="3937"/>
              <a:ext cx="364" cy="336"/>
            </a:xfrm>
            <a:prstGeom prst="plaque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9" name="AutoShape 52"/>
            <p:cNvSpPr>
              <a:spLocks noChangeArrowheads="1"/>
            </p:cNvSpPr>
            <p:nvPr userDrawn="1"/>
          </p:nvSpPr>
          <p:spPr bwMode="auto">
            <a:xfrm>
              <a:off x="7014" y="3937"/>
              <a:ext cx="364" cy="336"/>
            </a:xfrm>
            <a:prstGeom prst="plaque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0" name="Rectangle 53"/>
            <p:cNvSpPr>
              <a:spLocks noChangeArrowheads="1"/>
            </p:cNvSpPr>
            <p:nvPr userDrawn="1"/>
          </p:nvSpPr>
          <p:spPr bwMode="auto">
            <a:xfrm>
              <a:off x="1186" y="0"/>
              <a:ext cx="247" cy="4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1" name="Rectangle 54"/>
            <p:cNvSpPr>
              <a:spLocks noChangeArrowheads="1"/>
            </p:cNvSpPr>
            <p:nvPr userDrawn="1"/>
          </p:nvSpPr>
          <p:spPr bwMode="auto">
            <a:xfrm>
              <a:off x="7188" y="0"/>
              <a:ext cx="238" cy="4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2" name="Rectangle 55"/>
            <p:cNvSpPr>
              <a:spLocks noChangeArrowheads="1"/>
            </p:cNvSpPr>
            <p:nvPr userDrawn="1"/>
          </p:nvSpPr>
          <p:spPr bwMode="auto">
            <a:xfrm>
              <a:off x="1186" y="0"/>
              <a:ext cx="6240" cy="2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3" name="Rectangle 56"/>
            <p:cNvSpPr>
              <a:spLocks noChangeArrowheads="1"/>
            </p:cNvSpPr>
            <p:nvPr userDrawn="1"/>
          </p:nvSpPr>
          <p:spPr bwMode="auto">
            <a:xfrm>
              <a:off x="1186" y="4105"/>
              <a:ext cx="6240" cy="21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sp>
        <p:nvSpPr>
          <p:cNvPr id="14" name="Line 59"/>
          <p:cNvSpPr>
            <a:spLocks noChangeShapeType="1"/>
          </p:cNvSpPr>
          <p:nvPr userDrawn="1"/>
        </p:nvSpPr>
        <p:spPr bwMode="auto">
          <a:xfrm>
            <a:off x="2132135" y="1906588"/>
            <a:ext cx="0" cy="982662"/>
          </a:xfrm>
          <a:prstGeom prst="line">
            <a:avLst/>
          </a:prstGeom>
          <a:noFill/>
          <a:ln w="50800">
            <a:solidFill>
              <a:srgbClr val="00734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algn="ctr" fontAlgn="base">
              <a:spcBef>
                <a:spcPct val="30000"/>
              </a:spcBef>
              <a:spcAft>
                <a:spcPct val="0"/>
              </a:spcAft>
              <a:buClr>
                <a:srgbClr val="008080"/>
              </a:buClr>
              <a:buSzPct val="85000"/>
              <a:buFont typeface="Wingdings" pitchFamily="2" charset="2"/>
              <a:buNone/>
            </a:pPr>
            <a:endParaRPr lang="ru-RU" sz="1200" smtClean="0">
              <a:solidFill>
                <a:srgbClr val="000000"/>
              </a:solidFill>
            </a:endParaRPr>
          </a:p>
        </p:txBody>
      </p:sp>
      <p:sp>
        <p:nvSpPr>
          <p:cNvPr id="15" name="Line 60"/>
          <p:cNvSpPr>
            <a:spLocks noChangeShapeType="1"/>
          </p:cNvSpPr>
          <p:nvPr userDrawn="1"/>
        </p:nvSpPr>
        <p:spPr bwMode="auto">
          <a:xfrm flipH="1">
            <a:off x="2804753" y="3184540"/>
            <a:ext cx="4397" cy="360363"/>
          </a:xfrm>
          <a:prstGeom prst="line">
            <a:avLst/>
          </a:prstGeom>
          <a:noFill/>
          <a:ln w="25400">
            <a:solidFill>
              <a:srgbClr val="00734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algn="ctr" fontAlgn="base">
              <a:spcBef>
                <a:spcPct val="30000"/>
              </a:spcBef>
              <a:spcAft>
                <a:spcPct val="0"/>
              </a:spcAft>
              <a:buClr>
                <a:srgbClr val="008080"/>
              </a:buClr>
              <a:buSzPct val="85000"/>
              <a:buFont typeface="Wingdings" pitchFamily="2" charset="2"/>
              <a:buNone/>
            </a:pPr>
            <a:endParaRPr lang="ru-RU" sz="1200" smtClean="0">
              <a:solidFill>
                <a:srgbClr val="000000"/>
              </a:solidFill>
            </a:endParaRPr>
          </a:p>
        </p:txBody>
      </p:sp>
      <p:sp>
        <p:nvSpPr>
          <p:cNvPr id="58382" name="Rectangle 14"/>
          <p:cNvSpPr>
            <a:spLocks noGrp="1" noChangeArrowheads="1"/>
          </p:cNvSpPr>
          <p:nvPr>
            <p:ph type="ctrTitle" sz="quarter"/>
          </p:nvPr>
        </p:nvSpPr>
        <p:spPr>
          <a:xfrm>
            <a:off x="2196612" y="1917700"/>
            <a:ext cx="6261588" cy="960438"/>
          </a:xfrm>
        </p:spPr>
        <p:txBody>
          <a:bodyPr lIns="91440" tIns="45720" rIns="91440" bIns="45720" anchor="ctr"/>
          <a:lstStyle>
            <a:lvl1pPr>
              <a:defRPr sz="2800">
                <a:solidFill>
                  <a:srgbClr val="00703C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58383" name="Rectangle 1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870689" y="3192478"/>
            <a:ext cx="5600700" cy="346075"/>
          </a:xfrm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 marL="0" indent="0">
              <a:buFont typeface="Wingdings" pitchFamily="2" charset="2"/>
              <a:buNone/>
              <a:defRPr sz="1600" b="1">
                <a:solidFill>
                  <a:srgbClr val="00703C"/>
                </a:solidFill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49708769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 </a:t>
            </a:r>
            <a:fld id="{E17E8F53-C8BF-47C6-BB21-18850017D53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281435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435" y="440691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 </a:t>
            </a:r>
            <a:fld id="{0765B41E-EA85-467A-90F7-81828360212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34809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83230" y="1196975"/>
            <a:ext cx="4117731" cy="5184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41638" y="1196975"/>
            <a:ext cx="4117731" cy="5184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 </a:t>
            </a:r>
            <a:fld id="{635D9424-F2F1-484D-A625-D579A558DB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0965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14"/>
            <a:ext cx="7772400" cy="1362075"/>
          </a:xfrm>
        </p:spPr>
        <p:txBody>
          <a:bodyPr/>
          <a:lstStyle>
            <a:lvl1pPr algn="l">
              <a:defRPr sz="4000" b="1" cap="all" baseline="0">
                <a:latin typeface="Arial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aseline="0">
                <a:latin typeface="Arial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88779003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06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06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277" y="1535113"/>
            <a:ext cx="404153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277" y="2174875"/>
            <a:ext cx="404153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 </a:t>
            </a:r>
            <a:fld id="{08E1C8BF-FADA-4CE6-B6E7-9ED5DC1F9CC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28814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 </a:t>
            </a:r>
            <a:fld id="{394C58C7-B2B5-40C9-BDA2-FD557573527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71266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 </a:t>
            </a:r>
            <a:fld id="{EBFF61B3-270D-4079-BD49-B66FCC99563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58409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435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538" y="273052"/>
            <a:ext cx="511126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43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 </a:t>
            </a:r>
            <a:fld id="{D84AD109-15E8-4A87-9ABC-917D9ED67D9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96583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166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166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166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 </a:t>
            </a:r>
            <a:fld id="{49202EA7-9E61-4100-BAF7-B87CC14405A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6593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 </a:t>
            </a:r>
            <a:fld id="{9E553157-E6C4-43DD-A14A-EB0415A5629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381022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60933" y="352428"/>
            <a:ext cx="2098431" cy="60293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62708" y="352428"/>
            <a:ext cx="6157546" cy="60293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 </a:t>
            </a:r>
            <a:fld id="{B9E3E2EF-250C-4C49-AEAD-D647B235258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5490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ray_01_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61" y="238130"/>
            <a:ext cx="9144001" cy="661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3"/>
          <p:cNvGrpSpPr>
            <a:grpSpLocks/>
          </p:cNvGrpSpPr>
          <p:nvPr userDrawn="1"/>
        </p:nvGrpSpPr>
        <p:grpSpPr bwMode="auto">
          <a:xfrm>
            <a:off x="-1461" y="0"/>
            <a:ext cx="9144001" cy="6858000"/>
            <a:chOff x="1186" y="0"/>
            <a:chExt cx="6240" cy="4320"/>
          </a:xfrm>
        </p:grpSpPr>
        <p:sp>
          <p:nvSpPr>
            <p:cNvPr id="6" name="AutoShape 49"/>
            <p:cNvSpPr>
              <a:spLocks noChangeArrowheads="1"/>
            </p:cNvSpPr>
            <p:nvPr userDrawn="1"/>
          </p:nvSpPr>
          <p:spPr bwMode="auto">
            <a:xfrm>
              <a:off x="1233" y="52"/>
              <a:ext cx="364" cy="336"/>
            </a:xfrm>
            <a:prstGeom prst="plaque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7" name="AutoShape 50"/>
            <p:cNvSpPr>
              <a:spLocks noChangeArrowheads="1"/>
            </p:cNvSpPr>
            <p:nvPr userDrawn="1"/>
          </p:nvSpPr>
          <p:spPr bwMode="auto">
            <a:xfrm>
              <a:off x="7015" y="52"/>
              <a:ext cx="364" cy="336"/>
            </a:xfrm>
            <a:prstGeom prst="plaque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8" name="AutoShape 51"/>
            <p:cNvSpPr>
              <a:spLocks noChangeArrowheads="1"/>
            </p:cNvSpPr>
            <p:nvPr userDrawn="1"/>
          </p:nvSpPr>
          <p:spPr bwMode="auto">
            <a:xfrm>
              <a:off x="1233" y="3937"/>
              <a:ext cx="364" cy="336"/>
            </a:xfrm>
            <a:prstGeom prst="plaque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9" name="AutoShape 52"/>
            <p:cNvSpPr>
              <a:spLocks noChangeArrowheads="1"/>
            </p:cNvSpPr>
            <p:nvPr userDrawn="1"/>
          </p:nvSpPr>
          <p:spPr bwMode="auto">
            <a:xfrm>
              <a:off x="7014" y="3937"/>
              <a:ext cx="364" cy="336"/>
            </a:xfrm>
            <a:prstGeom prst="plaque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0" name="Rectangle 53"/>
            <p:cNvSpPr>
              <a:spLocks noChangeArrowheads="1"/>
            </p:cNvSpPr>
            <p:nvPr userDrawn="1"/>
          </p:nvSpPr>
          <p:spPr bwMode="auto">
            <a:xfrm>
              <a:off x="1186" y="0"/>
              <a:ext cx="247" cy="4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1" name="Rectangle 54"/>
            <p:cNvSpPr>
              <a:spLocks noChangeArrowheads="1"/>
            </p:cNvSpPr>
            <p:nvPr userDrawn="1"/>
          </p:nvSpPr>
          <p:spPr bwMode="auto">
            <a:xfrm>
              <a:off x="7188" y="0"/>
              <a:ext cx="238" cy="4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2" name="Rectangle 55"/>
            <p:cNvSpPr>
              <a:spLocks noChangeArrowheads="1"/>
            </p:cNvSpPr>
            <p:nvPr userDrawn="1"/>
          </p:nvSpPr>
          <p:spPr bwMode="auto">
            <a:xfrm>
              <a:off x="1186" y="0"/>
              <a:ext cx="6240" cy="2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3" name="Rectangle 56"/>
            <p:cNvSpPr>
              <a:spLocks noChangeArrowheads="1"/>
            </p:cNvSpPr>
            <p:nvPr userDrawn="1"/>
          </p:nvSpPr>
          <p:spPr bwMode="auto">
            <a:xfrm>
              <a:off x="1186" y="4105"/>
              <a:ext cx="6240" cy="21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sp>
        <p:nvSpPr>
          <p:cNvPr id="14" name="Line 59"/>
          <p:cNvSpPr>
            <a:spLocks noChangeShapeType="1"/>
          </p:cNvSpPr>
          <p:nvPr userDrawn="1"/>
        </p:nvSpPr>
        <p:spPr bwMode="auto">
          <a:xfrm>
            <a:off x="2132135" y="1906588"/>
            <a:ext cx="0" cy="982662"/>
          </a:xfrm>
          <a:prstGeom prst="line">
            <a:avLst/>
          </a:prstGeom>
          <a:noFill/>
          <a:ln w="50800">
            <a:solidFill>
              <a:srgbClr val="00734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algn="ctr" fontAlgn="base">
              <a:spcBef>
                <a:spcPct val="30000"/>
              </a:spcBef>
              <a:spcAft>
                <a:spcPct val="0"/>
              </a:spcAft>
              <a:buClr>
                <a:srgbClr val="008080"/>
              </a:buClr>
              <a:buSzPct val="85000"/>
              <a:buFont typeface="Wingdings" pitchFamily="2" charset="2"/>
              <a:buNone/>
            </a:pPr>
            <a:endParaRPr lang="ru-RU" sz="1200" smtClean="0">
              <a:solidFill>
                <a:srgbClr val="000000"/>
              </a:solidFill>
            </a:endParaRPr>
          </a:p>
        </p:txBody>
      </p:sp>
      <p:sp>
        <p:nvSpPr>
          <p:cNvPr id="15" name="Line 60"/>
          <p:cNvSpPr>
            <a:spLocks noChangeShapeType="1"/>
          </p:cNvSpPr>
          <p:nvPr userDrawn="1"/>
        </p:nvSpPr>
        <p:spPr bwMode="auto">
          <a:xfrm flipH="1">
            <a:off x="2804750" y="3184534"/>
            <a:ext cx="4397" cy="360363"/>
          </a:xfrm>
          <a:prstGeom prst="line">
            <a:avLst/>
          </a:prstGeom>
          <a:noFill/>
          <a:ln w="25400">
            <a:solidFill>
              <a:srgbClr val="00734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algn="ctr" fontAlgn="base">
              <a:spcBef>
                <a:spcPct val="30000"/>
              </a:spcBef>
              <a:spcAft>
                <a:spcPct val="0"/>
              </a:spcAft>
              <a:buClr>
                <a:srgbClr val="008080"/>
              </a:buClr>
              <a:buSzPct val="85000"/>
              <a:buFont typeface="Wingdings" pitchFamily="2" charset="2"/>
              <a:buNone/>
            </a:pPr>
            <a:endParaRPr lang="ru-RU" sz="1200" smtClean="0">
              <a:solidFill>
                <a:srgbClr val="000000"/>
              </a:solidFill>
            </a:endParaRPr>
          </a:p>
        </p:txBody>
      </p:sp>
      <p:sp>
        <p:nvSpPr>
          <p:cNvPr id="58382" name="Rectangle 14"/>
          <p:cNvSpPr>
            <a:spLocks noGrp="1" noChangeArrowheads="1"/>
          </p:cNvSpPr>
          <p:nvPr>
            <p:ph type="ctrTitle" sz="quarter"/>
          </p:nvPr>
        </p:nvSpPr>
        <p:spPr>
          <a:xfrm>
            <a:off x="2196612" y="1917700"/>
            <a:ext cx="6261588" cy="960438"/>
          </a:xfrm>
        </p:spPr>
        <p:txBody>
          <a:bodyPr lIns="91440" tIns="45720" rIns="91440" bIns="45720" anchor="ctr"/>
          <a:lstStyle>
            <a:lvl1pPr>
              <a:defRPr sz="2800">
                <a:solidFill>
                  <a:srgbClr val="00703C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58383" name="Rectangle 1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870689" y="3192472"/>
            <a:ext cx="5600700" cy="346075"/>
          </a:xfrm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 marL="0" indent="0">
              <a:buFont typeface="Wingdings" pitchFamily="2" charset="2"/>
              <a:buNone/>
              <a:defRPr sz="1600" b="1">
                <a:solidFill>
                  <a:srgbClr val="00703C"/>
                </a:solidFill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401438676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 </a:t>
            </a:r>
            <a:fld id="{E17E8F53-C8BF-47C6-BB21-18850017D53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76057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435" y="440690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 </a:t>
            </a:r>
            <a:fld id="{0765B41E-EA85-467A-90F7-81828360212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48291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57263" y="1711330"/>
            <a:ext cx="3673475" cy="4289425"/>
          </a:xfrm>
        </p:spPr>
        <p:txBody>
          <a:bodyPr/>
          <a:lstStyle>
            <a:lvl1pPr>
              <a:defRPr sz="2800" baseline="0">
                <a:latin typeface="Arial" pitchFamily="34" charset="0"/>
              </a:defRPr>
            </a:lvl1pPr>
            <a:lvl2pPr>
              <a:defRPr sz="2400" baseline="0">
                <a:latin typeface="Arial" pitchFamily="34" charset="0"/>
              </a:defRPr>
            </a:lvl2pPr>
            <a:lvl3pPr>
              <a:defRPr sz="2000" baseline="0">
                <a:latin typeface="Arial" pitchFamily="34" charset="0"/>
              </a:defRPr>
            </a:lvl3pPr>
            <a:lvl4pPr>
              <a:defRPr sz="1800" baseline="0">
                <a:latin typeface="Arial" pitchFamily="34" charset="0"/>
              </a:defRPr>
            </a:lvl4pPr>
            <a:lvl5pPr>
              <a:defRPr sz="1800" baseline="0">
                <a:latin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83139" y="1711330"/>
            <a:ext cx="3675062" cy="4289425"/>
          </a:xfrm>
        </p:spPr>
        <p:txBody>
          <a:bodyPr/>
          <a:lstStyle>
            <a:lvl1pPr>
              <a:defRPr sz="2800" baseline="0">
                <a:latin typeface="Arial" pitchFamily="34" charset="0"/>
              </a:defRPr>
            </a:lvl1pPr>
            <a:lvl2pPr>
              <a:defRPr sz="2400" baseline="0">
                <a:latin typeface="Arial" pitchFamily="34" charset="0"/>
              </a:defRPr>
            </a:lvl2pPr>
            <a:lvl3pPr>
              <a:defRPr sz="2000" baseline="0">
                <a:latin typeface="Arial" pitchFamily="34" charset="0"/>
              </a:defRPr>
            </a:lvl3pPr>
            <a:lvl4pPr>
              <a:defRPr sz="1800" baseline="0">
                <a:latin typeface="Arial" pitchFamily="34" charset="0"/>
              </a:defRPr>
            </a:lvl4pPr>
            <a:lvl5pPr>
              <a:defRPr sz="1800" baseline="0">
                <a:latin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753450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83227" y="1196975"/>
            <a:ext cx="4117731" cy="5184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41635" y="1196975"/>
            <a:ext cx="4117731" cy="5184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 </a:t>
            </a:r>
            <a:fld id="{635D9424-F2F1-484D-A625-D579A558DB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148397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06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06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274" y="1535113"/>
            <a:ext cx="404153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274" y="2174875"/>
            <a:ext cx="404153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 </a:t>
            </a:r>
            <a:fld id="{08E1C8BF-FADA-4CE6-B6E7-9ED5DC1F9CC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078980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 </a:t>
            </a:r>
            <a:fld id="{394C58C7-B2B5-40C9-BDA2-FD557573527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455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 </a:t>
            </a:r>
            <a:fld id="{EBFF61B3-270D-4079-BD49-B66FCC99563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44940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435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538" y="273052"/>
            <a:ext cx="511126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43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 </a:t>
            </a:r>
            <a:fld id="{D84AD109-15E8-4A87-9ABC-917D9ED67D9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59146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166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166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166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 </a:t>
            </a:r>
            <a:fld id="{49202EA7-9E61-4100-BAF7-B87CC14405A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84591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 </a:t>
            </a:r>
            <a:fld id="{9E553157-E6C4-43DD-A14A-EB0415A5629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112082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60933" y="352428"/>
            <a:ext cx="2098431" cy="60293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62708" y="352428"/>
            <a:ext cx="6157546" cy="60293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 </a:t>
            </a:r>
            <a:fld id="{B9E3E2EF-250C-4C49-AEAD-D647B235258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4781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329861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0787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 baseline="0">
                <a:latin typeface="Arial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55353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92060012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471118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454378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784842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213281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12944493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39590810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827172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930653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2232029" y="3314700"/>
            <a:ext cx="6488113" cy="0"/>
          </a:xfrm>
          <a:prstGeom prst="line">
            <a:avLst/>
          </a:prstGeom>
          <a:noFill/>
          <a:ln w="19050">
            <a:solidFill>
              <a:srgbClr val="CBAE0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200" i="1" smtClean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2232029" y="3890963"/>
            <a:ext cx="6488113" cy="0"/>
          </a:xfrm>
          <a:prstGeom prst="line">
            <a:avLst/>
          </a:prstGeom>
          <a:noFill/>
          <a:ln w="19050">
            <a:solidFill>
              <a:srgbClr val="CBAE0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200" i="1" smtClean="0">
              <a:solidFill>
                <a:srgbClr val="000000"/>
              </a:solidFill>
              <a:cs typeface="Arial" pitchFamily="34" charset="0"/>
            </a:endParaRP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88" y="6346825"/>
            <a:ext cx="1720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32029" y="2197100"/>
            <a:ext cx="6488113" cy="871538"/>
          </a:xfrm>
          <a:solidFill>
            <a:srgbClr val="008A53"/>
          </a:solidFill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000" anchor="ctr"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pPr lvl="0"/>
            <a:endParaRPr lang="en-US" noProof="0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232029" y="3314705"/>
            <a:ext cx="6488113" cy="576263"/>
          </a:xfrm>
          <a:extLst>
            <a:ext uri="{909E8E84-426E-40DD-AFC4-6F175D3DCCD1}">
              <a14:hiddenFill xmlns:a14="http://schemas.microsoft.com/office/drawing/2010/main">
                <a:solidFill>
                  <a:srgbClr val="008A5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ctr"/>
          <a:lstStyle>
            <a:lvl1pPr marL="0" indent="0">
              <a:buFont typeface="Wingdings" pitchFamily="2" charset="2"/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898534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347368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 </a:t>
            </a:r>
            <a:fld id="{7DFB665B-CC28-4140-8FDA-6A090596B22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18755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 </a:t>
            </a:r>
            <a:fld id="{852747F0-18A2-4660-A528-384A9540CAA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970706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0829" y="620713"/>
            <a:ext cx="4278313" cy="57610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81538" y="620713"/>
            <a:ext cx="4278312" cy="57610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 </a:t>
            </a:r>
            <a:fld id="{F41FABB4-2973-40D5-B5F6-8BBF20B6BD3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532953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 </a:t>
            </a:r>
            <a:fld id="{8C0A356E-C43E-4D93-B402-E5C4C74E91B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106573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 </a:t>
            </a:r>
            <a:fld id="{ECB7A335-8059-4280-A742-BA0B05BD051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53706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 </a:t>
            </a:r>
            <a:fld id="{37586D3C-0410-4A28-82D2-81A0A00890B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73772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 </a:t>
            </a:r>
            <a:fld id="{6414FD84-393B-4D66-8889-66CB4591908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168827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 </a:t>
            </a:r>
            <a:fld id="{665FEE6C-E972-4F21-B3FF-7A9F57BF12D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36087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 </a:t>
            </a:r>
            <a:fld id="{B1892A4B-B14E-42EE-8622-CF8C3103144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25044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3388" y="44450"/>
            <a:ext cx="2176462" cy="63373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50829" y="44450"/>
            <a:ext cx="6380163" cy="63373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 </a:t>
            </a:r>
            <a:fld id="{BB8330B6-480E-411F-B057-24293CB340E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6538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944789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825" y="44450"/>
            <a:ext cx="8377238" cy="5016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250829" y="620713"/>
            <a:ext cx="8709025" cy="5761037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 </a:t>
            </a:r>
            <a:fld id="{B495F878-5295-4190-BBCE-3659067DCC5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794521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ray_01_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62" y="238130"/>
            <a:ext cx="9144001" cy="661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3"/>
          <p:cNvGrpSpPr>
            <a:grpSpLocks/>
          </p:cNvGrpSpPr>
          <p:nvPr userDrawn="1"/>
        </p:nvGrpSpPr>
        <p:grpSpPr bwMode="auto">
          <a:xfrm>
            <a:off x="-1462" y="0"/>
            <a:ext cx="9144001" cy="6858000"/>
            <a:chOff x="1186" y="0"/>
            <a:chExt cx="6240" cy="4320"/>
          </a:xfrm>
        </p:grpSpPr>
        <p:sp>
          <p:nvSpPr>
            <p:cNvPr id="6" name="AutoShape 49"/>
            <p:cNvSpPr>
              <a:spLocks noChangeArrowheads="1"/>
            </p:cNvSpPr>
            <p:nvPr userDrawn="1"/>
          </p:nvSpPr>
          <p:spPr bwMode="auto">
            <a:xfrm>
              <a:off x="1233" y="52"/>
              <a:ext cx="364" cy="336"/>
            </a:xfrm>
            <a:prstGeom prst="plaque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rgbClr val="000000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1200">
                  <a:solidFill>
                    <a:srgbClr val="000000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1200">
                  <a:solidFill>
                    <a:srgbClr val="000000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1200">
                  <a:solidFill>
                    <a:srgbClr val="000000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1200">
                  <a:solidFill>
                    <a:srgbClr val="000000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30000"/>
                </a:spcBef>
                <a:spcAft>
                  <a:spcPct val="0"/>
                </a:spcAft>
                <a:buClr>
                  <a:srgbClr val="008080"/>
                </a:buClr>
                <a:buSzPct val="85000"/>
                <a:buFont typeface="Wingdings" pitchFamily="2" charset="2"/>
                <a:defRPr sz="1200">
                  <a:solidFill>
                    <a:srgbClr val="000000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30000"/>
                </a:spcBef>
                <a:spcAft>
                  <a:spcPct val="0"/>
                </a:spcAft>
                <a:buClr>
                  <a:srgbClr val="008080"/>
                </a:buClr>
                <a:buSzPct val="85000"/>
                <a:buFont typeface="Wingdings" pitchFamily="2" charset="2"/>
                <a:defRPr sz="1200">
                  <a:solidFill>
                    <a:srgbClr val="000000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30000"/>
                </a:spcBef>
                <a:spcAft>
                  <a:spcPct val="0"/>
                </a:spcAft>
                <a:buClr>
                  <a:srgbClr val="008080"/>
                </a:buClr>
                <a:buSzPct val="85000"/>
                <a:buFont typeface="Wingdings" pitchFamily="2" charset="2"/>
                <a:defRPr sz="1200">
                  <a:solidFill>
                    <a:srgbClr val="000000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30000"/>
                </a:spcBef>
                <a:spcAft>
                  <a:spcPct val="0"/>
                </a:spcAft>
                <a:buClr>
                  <a:srgbClr val="008080"/>
                </a:buClr>
                <a:buSzPct val="85000"/>
                <a:buFont typeface="Wingdings" pitchFamily="2" charset="2"/>
                <a:defRPr sz="1200">
                  <a:solidFill>
                    <a:srgbClr val="000000"/>
                  </a:solidFill>
                  <a:latin typeface="Arial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 sz="2400" smtClean="0"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7" name="AutoShape 50"/>
            <p:cNvSpPr>
              <a:spLocks noChangeArrowheads="1"/>
            </p:cNvSpPr>
            <p:nvPr userDrawn="1"/>
          </p:nvSpPr>
          <p:spPr bwMode="auto">
            <a:xfrm>
              <a:off x="7015" y="52"/>
              <a:ext cx="364" cy="336"/>
            </a:xfrm>
            <a:prstGeom prst="plaque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rgbClr val="000000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1200">
                  <a:solidFill>
                    <a:srgbClr val="000000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1200">
                  <a:solidFill>
                    <a:srgbClr val="000000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1200">
                  <a:solidFill>
                    <a:srgbClr val="000000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1200">
                  <a:solidFill>
                    <a:srgbClr val="000000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30000"/>
                </a:spcBef>
                <a:spcAft>
                  <a:spcPct val="0"/>
                </a:spcAft>
                <a:buClr>
                  <a:srgbClr val="008080"/>
                </a:buClr>
                <a:buSzPct val="85000"/>
                <a:buFont typeface="Wingdings" pitchFamily="2" charset="2"/>
                <a:defRPr sz="1200">
                  <a:solidFill>
                    <a:srgbClr val="000000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30000"/>
                </a:spcBef>
                <a:spcAft>
                  <a:spcPct val="0"/>
                </a:spcAft>
                <a:buClr>
                  <a:srgbClr val="008080"/>
                </a:buClr>
                <a:buSzPct val="85000"/>
                <a:buFont typeface="Wingdings" pitchFamily="2" charset="2"/>
                <a:defRPr sz="1200">
                  <a:solidFill>
                    <a:srgbClr val="000000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30000"/>
                </a:spcBef>
                <a:spcAft>
                  <a:spcPct val="0"/>
                </a:spcAft>
                <a:buClr>
                  <a:srgbClr val="008080"/>
                </a:buClr>
                <a:buSzPct val="85000"/>
                <a:buFont typeface="Wingdings" pitchFamily="2" charset="2"/>
                <a:defRPr sz="1200">
                  <a:solidFill>
                    <a:srgbClr val="000000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30000"/>
                </a:spcBef>
                <a:spcAft>
                  <a:spcPct val="0"/>
                </a:spcAft>
                <a:buClr>
                  <a:srgbClr val="008080"/>
                </a:buClr>
                <a:buSzPct val="85000"/>
                <a:buFont typeface="Wingdings" pitchFamily="2" charset="2"/>
                <a:defRPr sz="1200">
                  <a:solidFill>
                    <a:srgbClr val="000000"/>
                  </a:solidFill>
                  <a:latin typeface="Arial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 sz="2400" smtClean="0"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8" name="AutoShape 51"/>
            <p:cNvSpPr>
              <a:spLocks noChangeArrowheads="1"/>
            </p:cNvSpPr>
            <p:nvPr userDrawn="1"/>
          </p:nvSpPr>
          <p:spPr bwMode="auto">
            <a:xfrm>
              <a:off x="1233" y="3937"/>
              <a:ext cx="364" cy="336"/>
            </a:xfrm>
            <a:prstGeom prst="plaque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rgbClr val="000000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1200">
                  <a:solidFill>
                    <a:srgbClr val="000000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1200">
                  <a:solidFill>
                    <a:srgbClr val="000000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1200">
                  <a:solidFill>
                    <a:srgbClr val="000000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1200">
                  <a:solidFill>
                    <a:srgbClr val="000000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30000"/>
                </a:spcBef>
                <a:spcAft>
                  <a:spcPct val="0"/>
                </a:spcAft>
                <a:buClr>
                  <a:srgbClr val="008080"/>
                </a:buClr>
                <a:buSzPct val="85000"/>
                <a:buFont typeface="Wingdings" pitchFamily="2" charset="2"/>
                <a:defRPr sz="1200">
                  <a:solidFill>
                    <a:srgbClr val="000000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30000"/>
                </a:spcBef>
                <a:spcAft>
                  <a:spcPct val="0"/>
                </a:spcAft>
                <a:buClr>
                  <a:srgbClr val="008080"/>
                </a:buClr>
                <a:buSzPct val="85000"/>
                <a:buFont typeface="Wingdings" pitchFamily="2" charset="2"/>
                <a:defRPr sz="1200">
                  <a:solidFill>
                    <a:srgbClr val="000000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30000"/>
                </a:spcBef>
                <a:spcAft>
                  <a:spcPct val="0"/>
                </a:spcAft>
                <a:buClr>
                  <a:srgbClr val="008080"/>
                </a:buClr>
                <a:buSzPct val="85000"/>
                <a:buFont typeface="Wingdings" pitchFamily="2" charset="2"/>
                <a:defRPr sz="1200">
                  <a:solidFill>
                    <a:srgbClr val="000000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30000"/>
                </a:spcBef>
                <a:spcAft>
                  <a:spcPct val="0"/>
                </a:spcAft>
                <a:buClr>
                  <a:srgbClr val="008080"/>
                </a:buClr>
                <a:buSzPct val="85000"/>
                <a:buFont typeface="Wingdings" pitchFamily="2" charset="2"/>
                <a:defRPr sz="1200">
                  <a:solidFill>
                    <a:srgbClr val="000000"/>
                  </a:solidFill>
                  <a:latin typeface="Arial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 sz="2400" smtClean="0"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9" name="AutoShape 52"/>
            <p:cNvSpPr>
              <a:spLocks noChangeArrowheads="1"/>
            </p:cNvSpPr>
            <p:nvPr userDrawn="1"/>
          </p:nvSpPr>
          <p:spPr bwMode="auto">
            <a:xfrm>
              <a:off x="7014" y="3937"/>
              <a:ext cx="364" cy="336"/>
            </a:xfrm>
            <a:prstGeom prst="plaque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rgbClr val="000000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1200">
                  <a:solidFill>
                    <a:srgbClr val="000000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1200">
                  <a:solidFill>
                    <a:srgbClr val="000000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1200">
                  <a:solidFill>
                    <a:srgbClr val="000000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1200">
                  <a:solidFill>
                    <a:srgbClr val="000000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30000"/>
                </a:spcBef>
                <a:spcAft>
                  <a:spcPct val="0"/>
                </a:spcAft>
                <a:buClr>
                  <a:srgbClr val="008080"/>
                </a:buClr>
                <a:buSzPct val="85000"/>
                <a:buFont typeface="Wingdings" pitchFamily="2" charset="2"/>
                <a:defRPr sz="1200">
                  <a:solidFill>
                    <a:srgbClr val="000000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30000"/>
                </a:spcBef>
                <a:spcAft>
                  <a:spcPct val="0"/>
                </a:spcAft>
                <a:buClr>
                  <a:srgbClr val="008080"/>
                </a:buClr>
                <a:buSzPct val="85000"/>
                <a:buFont typeface="Wingdings" pitchFamily="2" charset="2"/>
                <a:defRPr sz="1200">
                  <a:solidFill>
                    <a:srgbClr val="000000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30000"/>
                </a:spcBef>
                <a:spcAft>
                  <a:spcPct val="0"/>
                </a:spcAft>
                <a:buClr>
                  <a:srgbClr val="008080"/>
                </a:buClr>
                <a:buSzPct val="85000"/>
                <a:buFont typeface="Wingdings" pitchFamily="2" charset="2"/>
                <a:defRPr sz="1200">
                  <a:solidFill>
                    <a:srgbClr val="000000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30000"/>
                </a:spcBef>
                <a:spcAft>
                  <a:spcPct val="0"/>
                </a:spcAft>
                <a:buClr>
                  <a:srgbClr val="008080"/>
                </a:buClr>
                <a:buSzPct val="85000"/>
                <a:buFont typeface="Wingdings" pitchFamily="2" charset="2"/>
                <a:defRPr sz="1200">
                  <a:solidFill>
                    <a:srgbClr val="000000"/>
                  </a:solidFill>
                  <a:latin typeface="Arial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 sz="2400" smtClean="0"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0" name="Rectangle 53"/>
            <p:cNvSpPr>
              <a:spLocks noChangeArrowheads="1"/>
            </p:cNvSpPr>
            <p:nvPr userDrawn="1"/>
          </p:nvSpPr>
          <p:spPr bwMode="auto">
            <a:xfrm>
              <a:off x="1186" y="0"/>
              <a:ext cx="247" cy="4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rgbClr val="000000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1200">
                  <a:solidFill>
                    <a:srgbClr val="000000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1200">
                  <a:solidFill>
                    <a:srgbClr val="000000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1200">
                  <a:solidFill>
                    <a:srgbClr val="000000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1200">
                  <a:solidFill>
                    <a:srgbClr val="000000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30000"/>
                </a:spcBef>
                <a:spcAft>
                  <a:spcPct val="0"/>
                </a:spcAft>
                <a:buClr>
                  <a:srgbClr val="008080"/>
                </a:buClr>
                <a:buSzPct val="85000"/>
                <a:buFont typeface="Wingdings" pitchFamily="2" charset="2"/>
                <a:defRPr sz="1200">
                  <a:solidFill>
                    <a:srgbClr val="000000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30000"/>
                </a:spcBef>
                <a:spcAft>
                  <a:spcPct val="0"/>
                </a:spcAft>
                <a:buClr>
                  <a:srgbClr val="008080"/>
                </a:buClr>
                <a:buSzPct val="85000"/>
                <a:buFont typeface="Wingdings" pitchFamily="2" charset="2"/>
                <a:defRPr sz="1200">
                  <a:solidFill>
                    <a:srgbClr val="000000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30000"/>
                </a:spcBef>
                <a:spcAft>
                  <a:spcPct val="0"/>
                </a:spcAft>
                <a:buClr>
                  <a:srgbClr val="008080"/>
                </a:buClr>
                <a:buSzPct val="85000"/>
                <a:buFont typeface="Wingdings" pitchFamily="2" charset="2"/>
                <a:defRPr sz="1200">
                  <a:solidFill>
                    <a:srgbClr val="000000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30000"/>
                </a:spcBef>
                <a:spcAft>
                  <a:spcPct val="0"/>
                </a:spcAft>
                <a:buClr>
                  <a:srgbClr val="008080"/>
                </a:buClr>
                <a:buSzPct val="85000"/>
                <a:buFont typeface="Wingdings" pitchFamily="2" charset="2"/>
                <a:defRPr sz="1200">
                  <a:solidFill>
                    <a:srgbClr val="000000"/>
                  </a:solidFill>
                  <a:latin typeface="Arial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 sz="2400" smtClean="0"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1" name="Rectangle 54"/>
            <p:cNvSpPr>
              <a:spLocks noChangeArrowheads="1"/>
            </p:cNvSpPr>
            <p:nvPr userDrawn="1"/>
          </p:nvSpPr>
          <p:spPr bwMode="auto">
            <a:xfrm>
              <a:off x="7188" y="0"/>
              <a:ext cx="238" cy="4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rgbClr val="000000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1200">
                  <a:solidFill>
                    <a:srgbClr val="000000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1200">
                  <a:solidFill>
                    <a:srgbClr val="000000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1200">
                  <a:solidFill>
                    <a:srgbClr val="000000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1200">
                  <a:solidFill>
                    <a:srgbClr val="000000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30000"/>
                </a:spcBef>
                <a:spcAft>
                  <a:spcPct val="0"/>
                </a:spcAft>
                <a:buClr>
                  <a:srgbClr val="008080"/>
                </a:buClr>
                <a:buSzPct val="85000"/>
                <a:buFont typeface="Wingdings" pitchFamily="2" charset="2"/>
                <a:defRPr sz="1200">
                  <a:solidFill>
                    <a:srgbClr val="000000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30000"/>
                </a:spcBef>
                <a:spcAft>
                  <a:spcPct val="0"/>
                </a:spcAft>
                <a:buClr>
                  <a:srgbClr val="008080"/>
                </a:buClr>
                <a:buSzPct val="85000"/>
                <a:buFont typeface="Wingdings" pitchFamily="2" charset="2"/>
                <a:defRPr sz="1200">
                  <a:solidFill>
                    <a:srgbClr val="000000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30000"/>
                </a:spcBef>
                <a:spcAft>
                  <a:spcPct val="0"/>
                </a:spcAft>
                <a:buClr>
                  <a:srgbClr val="008080"/>
                </a:buClr>
                <a:buSzPct val="85000"/>
                <a:buFont typeface="Wingdings" pitchFamily="2" charset="2"/>
                <a:defRPr sz="1200">
                  <a:solidFill>
                    <a:srgbClr val="000000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30000"/>
                </a:spcBef>
                <a:spcAft>
                  <a:spcPct val="0"/>
                </a:spcAft>
                <a:buClr>
                  <a:srgbClr val="008080"/>
                </a:buClr>
                <a:buSzPct val="85000"/>
                <a:buFont typeface="Wingdings" pitchFamily="2" charset="2"/>
                <a:defRPr sz="1200">
                  <a:solidFill>
                    <a:srgbClr val="000000"/>
                  </a:solidFill>
                  <a:latin typeface="Arial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 sz="2400" smtClean="0"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2" name="Rectangle 55"/>
            <p:cNvSpPr>
              <a:spLocks noChangeArrowheads="1"/>
            </p:cNvSpPr>
            <p:nvPr userDrawn="1"/>
          </p:nvSpPr>
          <p:spPr bwMode="auto">
            <a:xfrm>
              <a:off x="1186" y="0"/>
              <a:ext cx="6240" cy="2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rgbClr val="000000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1200">
                  <a:solidFill>
                    <a:srgbClr val="000000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1200">
                  <a:solidFill>
                    <a:srgbClr val="000000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1200">
                  <a:solidFill>
                    <a:srgbClr val="000000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1200">
                  <a:solidFill>
                    <a:srgbClr val="000000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30000"/>
                </a:spcBef>
                <a:spcAft>
                  <a:spcPct val="0"/>
                </a:spcAft>
                <a:buClr>
                  <a:srgbClr val="008080"/>
                </a:buClr>
                <a:buSzPct val="85000"/>
                <a:buFont typeface="Wingdings" pitchFamily="2" charset="2"/>
                <a:defRPr sz="1200">
                  <a:solidFill>
                    <a:srgbClr val="000000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30000"/>
                </a:spcBef>
                <a:spcAft>
                  <a:spcPct val="0"/>
                </a:spcAft>
                <a:buClr>
                  <a:srgbClr val="008080"/>
                </a:buClr>
                <a:buSzPct val="85000"/>
                <a:buFont typeface="Wingdings" pitchFamily="2" charset="2"/>
                <a:defRPr sz="1200">
                  <a:solidFill>
                    <a:srgbClr val="000000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30000"/>
                </a:spcBef>
                <a:spcAft>
                  <a:spcPct val="0"/>
                </a:spcAft>
                <a:buClr>
                  <a:srgbClr val="008080"/>
                </a:buClr>
                <a:buSzPct val="85000"/>
                <a:buFont typeface="Wingdings" pitchFamily="2" charset="2"/>
                <a:defRPr sz="1200">
                  <a:solidFill>
                    <a:srgbClr val="000000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30000"/>
                </a:spcBef>
                <a:spcAft>
                  <a:spcPct val="0"/>
                </a:spcAft>
                <a:buClr>
                  <a:srgbClr val="008080"/>
                </a:buClr>
                <a:buSzPct val="85000"/>
                <a:buFont typeface="Wingdings" pitchFamily="2" charset="2"/>
                <a:defRPr sz="1200">
                  <a:solidFill>
                    <a:srgbClr val="000000"/>
                  </a:solidFill>
                  <a:latin typeface="Arial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 sz="2400" smtClean="0"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3" name="Rectangle 56"/>
            <p:cNvSpPr>
              <a:spLocks noChangeArrowheads="1"/>
            </p:cNvSpPr>
            <p:nvPr userDrawn="1"/>
          </p:nvSpPr>
          <p:spPr bwMode="auto">
            <a:xfrm>
              <a:off x="1186" y="4105"/>
              <a:ext cx="6240" cy="21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rgbClr val="000000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1200">
                  <a:solidFill>
                    <a:srgbClr val="000000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1200">
                  <a:solidFill>
                    <a:srgbClr val="000000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1200">
                  <a:solidFill>
                    <a:srgbClr val="000000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1200">
                  <a:solidFill>
                    <a:srgbClr val="000000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30000"/>
                </a:spcBef>
                <a:spcAft>
                  <a:spcPct val="0"/>
                </a:spcAft>
                <a:buClr>
                  <a:srgbClr val="008080"/>
                </a:buClr>
                <a:buSzPct val="85000"/>
                <a:buFont typeface="Wingdings" pitchFamily="2" charset="2"/>
                <a:defRPr sz="1200">
                  <a:solidFill>
                    <a:srgbClr val="000000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30000"/>
                </a:spcBef>
                <a:spcAft>
                  <a:spcPct val="0"/>
                </a:spcAft>
                <a:buClr>
                  <a:srgbClr val="008080"/>
                </a:buClr>
                <a:buSzPct val="85000"/>
                <a:buFont typeface="Wingdings" pitchFamily="2" charset="2"/>
                <a:defRPr sz="1200">
                  <a:solidFill>
                    <a:srgbClr val="000000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30000"/>
                </a:spcBef>
                <a:spcAft>
                  <a:spcPct val="0"/>
                </a:spcAft>
                <a:buClr>
                  <a:srgbClr val="008080"/>
                </a:buClr>
                <a:buSzPct val="85000"/>
                <a:buFont typeface="Wingdings" pitchFamily="2" charset="2"/>
                <a:defRPr sz="1200">
                  <a:solidFill>
                    <a:srgbClr val="000000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30000"/>
                </a:spcBef>
                <a:spcAft>
                  <a:spcPct val="0"/>
                </a:spcAft>
                <a:buClr>
                  <a:srgbClr val="008080"/>
                </a:buClr>
                <a:buSzPct val="85000"/>
                <a:buFont typeface="Wingdings" pitchFamily="2" charset="2"/>
                <a:defRPr sz="1200">
                  <a:solidFill>
                    <a:srgbClr val="000000"/>
                  </a:solidFill>
                  <a:latin typeface="Arial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 sz="2400" smtClean="0"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sp>
        <p:nvSpPr>
          <p:cNvPr id="14" name="Line 59"/>
          <p:cNvSpPr>
            <a:spLocks noChangeShapeType="1"/>
          </p:cNvSpPr>
          <p:nvPr userDrawn="1"/>
        </p:nvSpPr>
        <p:spPr bwMode="auto">
          <a:xfrm>
            <a:off x="2132135" y="1906588"/>
            <a:ext cx="0" cy="982662"/>
          </a:xfrm>
          <a:prstGeom prst="line">
            <a:avLst/>
          </a:prstGeom>
          <a:noFill/>
          <a:ln w="50800">
            <a:solidFill>
              <a:srgbClr val="00734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algn="ctr" fontAlgn="base">
              <a:spcBef>
                <a:spcPct val="30000"/>
              </a:spcBef>
              <a:spcAft>
                <a:spcPct val="0"/>
              </a:spcAft>
              <a:buClr>
                <a:srgbClr val="008080"/>
              </a:buClr>
              <a:buSzPct val="85000"/>
              <a:buFont typeface="Wingdings" pitchFamily="2" charset="2"/>
              <a:buNone/>
            </a:pPr>
            <a:endParaRPr lang="ru-RU" sz="1200" smtClean="0">
              <a:solidFill>
                <a:srgbClr val="000000"/>
              </a:solidFill>
            </a:endParaRPr>
          </a:p>
        </p:txBody>
      </p:sp>
      <p:sp>
        <p:nvSpPr>
          <p:cNvPr id="15" name="Line 60"/>
          <p:cNvSpPr>
            <a:spLocks noChangeShapeType="1"/>
          </p:cNvSpPr>
          <p:nvPr userDrawn="1"/>
        </p:nvSpPr>
        <p:spPr bwMode="auto">
          <a:xfrm flipH="1">
            <a:off x="2804749" y="3184532"/>
            <a:ext cx="4397" cy="360363"/>
          </a:xfrm>
          <a:prstGeom prst="line">
            <a:avLst/>
          </a:prstGeom>
          <a:noFill/>
          <a:ln w="25400">
            <a:solidFill>
              <a:srgbClr val="00734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algn="ctr" fontAlgn="base">
              <a:spcBef>
                <a:spcPct val="30000"/>
              </a:spcBef>
              <a:spcAft>
                <a:spcPct val="0"/>
              </a:spcAft>
              <a:buClr>
                <a:srgbClr val="008080"/>
              </a:buClr>
              <a:buSzPct val="85000"/>
              <a:buFont typeface="Wingdings" pitchFamily="2" charset="2"/>
              <a:buNone/>
            </a:pPr>
            <a:endParaRPr lang="ru-RU" sz="1200" smtClean="0">
              <a:solidFill>
                <a:srgbClr val="000000"/>
              </a:solidFill>
            </a:endParaRPr>
          </a:p>
        </p:txBody>
      </p:sp>
      <p:sp>
        <p:nvSpPr>
          <p:cNvPr id="58382" name="Rectangle 14"/>
          <p:cNvSpPr>
            <a:spLocks noGrp="1" noChangeArrowheads="1"/>
          </p:cNvSpPr>
          <p:nvPr>
            <p:ph type="ctrTitle" sz="quarter"/>
          </p:nvPr>
        </p:nvSpPr>
        <p:spPr>
          <a:xfrm>
            <a:off x="2196612" y="1917700"/>
            <a:ext cx="6261588" cy="960438"/>
          </a:xfrm>
        </p:spPr>
        <p:txBody>
          <a:bodyPr lIns="91440" tIns="45720" rIns="91440" bIns="45720" anchor="ctr"/>
          <a:lstStyle>
            <a:lvl1pPr>
              <a:defRPr sz="2800">
                <a:solidFill>
                  <a:srgbClr val="00703C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58383" name="Rectangle 1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870689" y="3192470"/>
            <a:ext cx="5600700" cy="346075"/>
          </a:xfrm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 marL="0" indent="0">
              <a:buFont typeface="Wingdings" pitchFamily="2" charset="2"/>
              <a:buNone/>
              <a:defRPr sz="1600" b="1">
                <a:solidFill>
                  <a:srgbClr val="00703C"/>
                </a:solidFill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30015435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 </a:t>
            </a:r>
            <a:fld id="{DD9E3E0F-B1F9-43FF-A047-D6543D274FB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07432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435" y="440690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 </a:t>
            </a:r>
            <a:fld id="{E4CBC049-B0CF-46A9-9DDD-006A8CA2373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425428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83226" y="1196975"/>
            <a:ext cx="4117731" cy="5184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41634" y="1196975"/>
            <a:ext cx="4117731" cy="5184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 </a:t>
            </a:r>
            <a:fld id="{BCB2F954-4534-4FE5-A49F-156F36CE25C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45804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06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06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273" y="1535113"/>
            <a:ext cx="404153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273" y="2174875"/>
            <a:ext cx="404153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 </a:t>
            </a:r>
            <a:fld id="{ED408F0B-7976-4771-9EFF-2166B9CB977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1454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 </a:t>
            </a:r>
            <a:fld id="{83191FC4-3DA9-4662-B304-3CB04DA1ABB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25287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 </a:t>
            </a:r>
            <a:fld id="{799F7623-2665-422B-BCDF-95CFBC99AC5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455437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435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538" y="273052"/>
            <a:ext cx="511126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43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 </a:t>
            </a:r>
            <a:fld id="{B2BCEA4D-212A-4841-B725-D3EFA1DF09F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54812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166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166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166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 </a:t>
            </a:r>
            <a:fld id="{C9CDC780-0964-4ED6-B1CC-4A8A59E5403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90739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30862003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 </a:t>
            </a:r>
            <a:fld id="{88880C0E-D5F1-47EF-8E43-BAAC6E2563C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62601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60933" y="352428"/>
            <a:ext cx="2098431" cy="60293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62708" y="352428"/>
            <a:ext cx="6157546" cy="60293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 </a:t>
            </a:r>
            <a:fld id="{2504BD47-EA01-4ED6-AECF-B8813D71855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687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865749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image" Target="../media/image4.wmf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image" Target="../media/image4.wmf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image" Target="../media/image5.wmf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image" Target="../media/image6.jpe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slideLayout" Target="../slideLayouts/slideLayout70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Relationship Id="rId14" Type="http://schemas.openxmlformats.org/officeDocument/2006/relationships/image" Target="../media/image7.wmf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13" Type="http://schemas.openxmlformats.org/officeDocument/2006/relationships/image" Target="../media/image4.wmf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4" descr="LEFT_01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3375"/>
            <a:ext cx="646113" cy="619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23" descr="LEFT_01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3375"/>
            <a:ext cx="646113" cy="619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057282" y="393700"/>
            <a:ext cx="5603875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Click to edit Master title style</a:t>
            </a:r>
          </a:p>
        </p:txBody>
      </p:sp>
      <p:sp>
        <p:nvSpPr>
          <p:cNvPr id="1029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957270" y="1711330"/>
            <a:ext cx="7500937" cy="428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</a:p>
        </p:txBody>
      </p:sp>
      <p:sp>
        <p:nvSpPr>
          <p:cNvPr id="1030" name="Line 6"/>
          <p:cNvSpPr>
            <a:spLocks noChangeShapeType="1"/>
          </p:cNvSpPr>
          <p:nvPr/>
        </p:nvSpPr>
        <p:spPr bwMode="auto">
          <a:xfrm>
            <a:off x="1066801" y="1014413"/>
            <a:ext cx="7689850" cy="0"/>
          </a:xfrm>
          <a:prstGeom prst="line">
            <a:avLst/>
          </a:prstGeom>
          <a:noFill/>
          <a:ln w="28575">
            <a:solidFill>
              <a:srgbClr val="00703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200">
              <a:solidFill>
                <a:srgbClr val="FFFFFF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031" name="Line 9"/>
          <p:cNvSpPr>
            <a:spLocks noChangeShapeType="1"/>
          </p:cNvSpPr>
          <p:nvPr/>
        </p:nvSpPr>
        <p:spPr bwMode="auto">
          <a:xfrm>
            <a:off x="0" y="1014413"/>
            <a:ext cx="652463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200">
              <a:solidFill>
                <a:srgbClr val="FFFFFF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032" name="Picture 15" descr="logo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9913" y="366716"/>
            <a:ext cx="1871662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33" name="Group 13"/>
          <p:cNvGrpSpPr>
            <a:grpSpLocks/>
          </p:cNvGrpSpPr>
          <p:nvPr userDrawn="1"/>
        </p:nvGrpSpPr>
        <p:grpSpPr bwMode="auto">
          <a:xfrm>
            <a:off x="8096250" y="6242050"/>
            <a:ext cx="1047750" cy="241300"/>
            <a:chOff x="5100" y="3932"/>
            <a:chExt cx="660" cy="152"/>
          </a:xfrm>
        </p:grpSpPr>
        <p:sp>
          <p:nvSpPr>
            <p:cNvPr id="1035" name="AutoShape 2"/>
            <p:cNvSpPr>
              <a:spLocks noChangeArrowheads="1"/>
            </p:cNvSpPr>
            <p:nvPr userDrawn="1"/>
          </p:nvSpPr>
          <p:spPr bwMode="auto">
            <a:xfrm>
              <a:off x="5100" y="3932"/>
              <a:ext cx="660" cy="152"/>
            </a:xfrm>
            <a:prstGeom prst="roundRect">
              <a:avLst>
                <a:gd name="adj" fmla="val 37500"/>
              </a:avLst>
            </a:prstGeom>
            <a:solidFill>
              <a:srgbClr val="7DC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000000"/>
                </a:solidFill>
                <a:ea typeface="ヒラギノ角ゴ Pro W3"/>
                <a:cs typeface="ヒラギノ角ゴ Pro W3"/>
              </a:endParaRPr>
            </a:p>
          </p:txBody>
        </p:sp>
        <p:sp>
          <p:nvSpPr>
            <p:cNvPr id="1036" name="Rectangle 11"/>
            <p:cNvSpPr>
              <a:spLocks noChangeArrowheads="1"/>
            </p:cNvSpPr>
            <p:nvPr userDrawn="1"/>
          </p:nvSpPr>
          <p:spPr bwMode="auto">
            <a:xfrm>
              <a:off x="5664" y="3932"/>
              <a:ext cx="96" cy="152"/>
            </a:xfrm>
            <a:prstGeom prst="rect">
              <a:avLst/>
            </a:prstGeom>
            <a:solidFill>
              <a:srgbClr val="7DC24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pPr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ru-RU" sz="1200">
                <a:solidFill>
                  <a:srgbClr val="FFFFFF"/>
                </a:solidFill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sp>
        <p:nvSpPr>
          <p:cNvPr id="1034" name="Rectangle 19"/>
          <p:cNvSpPr>
            <a:spLocks noChangeArrowheads="1"/>
          </p:cNvSpPr>
          <p:nvPr/>
        </p:nvSpPr>
        <p:spPr bwMode="auto">
          <a:xfrm>
            <a:off x="8197850" y="6224588"/>
            <a:ext cx="64135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02DE0798-A7AB-4F0E-BB0B-D4965F4DDE13}" type="slidenum">
              <a:rPr lang="ru-RU" sz="1200" b="1">
                <a:solidFill>
                  <a:srgbClr val="FFFFFF"/>
                </a:solidFill>
                <a:ea typeface="ヒラギノ角ゴ Pro W3"/>
                <a:cs typeface="ヒラギノ角ゴ Pro W3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z="1200">
              <a:solidFill>
                <a:srgbClr val="FFFFFF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712024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764" r:id="rId14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rgbClr val="00703C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rgbClr val="00703C"/>
          </a:solidFill>
          <a:latin typeface="Arial" charset="0"/>
          <a:ea typeface="ヒラギノ角ゴ Pro W3" pitchFamily="-128" charset="-128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rgbClr val="00703C"/>
          </a:solidFill>
          <a:latin typeface="Arial" charset="0"/>
          <a:ea typeface="ヒラギノ角ゴ Pro W3" pitchFamily="-128" charset="-128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rgbClr val="00703C"/>
          </a:solidFill>
          <a:latin typeface="Arial" charset="0"/>
          <a:ea typeface="ヒラギノ角ゴ Pro W3" pitchFamily="-128" charset="-128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rgbClr val="00703C"/>
          </a:solidFill>
          <a:latin typeface="Arial" charset="0"/>
          <a:ea typeface="ヒラギノ角ゴ Pro W3" pitchFamily="-128" charset="-128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rgbClr val="007341"/>
          </a:solidFill>
          <a:latin typeface="Arial" charset="0"/>
          <a:ea typeface="ヒラギノ角ゴ Pro W3" pitchFamily="-128" charset="-128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rgbClr val="007341"/>
          </a:solidFill>
          <a:latin typeface="Arial" charset="0"/>
          <a:ea typeface="ヒラギノ角ゴ Pro W3" pitchFamily="-128" charset="-128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rgbClr val="007341"/>
          </a:solidFill>
          <a:latin typeface="Arial" charset="0"/>
          <a:ea typeface="ヒラギノ角ゴ Pro W3" pitchFamily="-128" charset="-128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rgbClr val="007341"/>
          </a:solidFill>
          <a:latin typeface="Arial" charset="0"/>
          <a:ea typeface="ヒラギノ角ゴ Pro W3" pitchFamily="-128" charset="-128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har char="•"/>
        <a:defRPr sz="2800">
          <a:solidFill>
            <a:srgbClr val="00703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har char="–"/>
        <a:defRPr sz="2000">
          <a:solidFill>
            <a:srgbClr val="00703C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har char="•"/>
        <a:defRPr sz="2000">
          <a:solidFill>
            <a:srgbClr val="00703C"/>
          </a:solidFill>
          <a:latin typeface="+mn-lt"/>
          <a:ea typeface="+mn-ea"/>
        </a:defRPr>
      </a:lvl3pPr>
      <a:lvl4pPr marL="1562100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har char="–"/>
        <a:defRPr sz="2000">
          <a:solidFill>
            <a:srgbClr val="404040"/>
          </a:solidFill>
          <a:latin typeface="+mn-lt"/>
          <a:ea typeface="+mn-ea"/>
        </a:defRPr>
      </a:lvl4pPr>
      <a:lvl5pPr marL="1981200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rgbClr val="404040"/>
          </a:solidFill>
          <a:latin typeface="+mn-lt"/>
          <a:ea typeface="+mn-ea"/>
        </a:defRPr>
      </a:lvl5pPr>
      <a:lvl6pPr marL="2438400" indent="-228600" algn="l" rtl="0" fontAlgn="base">
        <a:lnSpc>
          <a:spcPct val="120000"/>
        </a:lnSpc>
        <a:spcBef>
          <a:spcPct val="20000"/>
        </a:spcBef>
        <a:spcAft>
          <a:spcPct val="0"/>
        </a:spcAft>
        <a:defRPr sz="2000">
          <a:solidFill>
            <a:srgbClr val="404040"/>
          </a:solidFill>
          <a:latin typeface="+mn-lt"/>
          <a:ea typeface="+mn-ea"/>
        </a:defRPr>
      </a:lvl6pPr>
      <a:lvl7pPr marL="2895600" indent="-228600" algn="l" rtl="0" fontAlgn="base">
        <a:lnSpc>
          <a:spcPct val="120000"/>
        </a:lnSpc>
        <a:spcBef>
          <a:spcPct val="20000"/>
        </a:spcBef>
        <a:spcAft>
          <a:spcPct val="0"/>
        </a:spcAft>
        <a:defRPr sz="2000">
          <a:solidFill>
            <a:srgbClr val="404040"/>
          </a:solidFill>
          <a:latin typeface="+mn-lt"/>
          <a:ea typeface="+mn-ea"/>
        </a:defRPr>
      </a:lvl7pPr>
      <a:lvl8pPr marL="3352800" indent="-228600" algn="l" rtl="0" fontAlgn="base">
        <a:lnSpc>
          <a:spcPct val="120000"/>
        </a:lnSpc>
        <a:spcBef>
          <a:spcPct val="20000"/>
        </a:spcBef>
        <a:spcAft>
          <a:spcPct val="0"/>
        </a:spcAft>
        <a:defRPr sz="2000">
          <a:solidFill>
            <a:srgbClr val="404040"/>
          </a:solidFill>
          <a:latin typeface="+mn-lt"/>
          <a:ea typeface="+mn-ea"/>
        </a:defRPr>
      </a:lvl8pPr>
      <a:lvl9pPr marL="3810000" indent="-228600" algn="l" rtl="0" fontAlgn="base">
        <a:lnSpc>
          <a:spcPct val="120000"/>
        </a:lnSpc>
        <a:spcBef>
          <a:spcPct val="20000"/>
        </a:spcBef>
        <a:spcAft>
          <a:spcPct val="0"/>
        </a:spcAft>
        <a:defRPr sz="2000">
          <a:solidFill>
            <a:srgbClr val="40404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62708" y="352425"/>
            <a:ext cx="83629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6022" rIns="92043" bIns="46022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83223" y="1196975"/>
            <a:ext cx="8376138" cy="51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05" rIns="91409" bIns="4570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Bullet</a:t>
            </a:r>
            <a:endParaRPr lang="ru-RU" smtClean="0"/>
          </a:p>
          <a:p>
            <a:pPr lvl="1"/>
            <a:r>
              <a:rPr lang="en-US" smtClean="0"/>
              <a:t>Subbullet</a:t>
            </a:r>
            <a:endParaRPr lang="ru-RU" smtClean="0"/>
          </a:p>
          <a:p>
            <a:pPr lvl="2"/>
            <a:r>
              <a:rPr lang="en-US" smtClean="0"/>
              <a:t>Subsubbullet</a:t>
            </a:r>
          </a:p>
        </p:txBody>
      </p:sp>
      <p:sp>
        <p:nvSpPr>
          <p:cNvPr id="57348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510954" y="6440488"/>
            <a:ext cx="520212" cy="265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defTabSz="762000" eaLnBrk="0" hangingPunct="0">
              <a:spcBef>
                <a:spcPct val="0"/>
              </a:spcBef>
              <a:buClrTx/>
              <a:buSzTx/>
              <a:buFontTx/>
              <a:buNone/>
              <a:defRPr sz="10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en-US">
                <a:solidFill>
                  <a:srgbClr val="000000"/>
                </a:solidFill>
              </a:rPr>
              <a:t> </a:t>
            </a:r>
            <a:fld id="{FA9EEF59-C971-4EFA-A3CD-155D586D5621}" type="slidenum">
              <a:rPr lang="en-US">
                <a:solidFill>
                  <a:srgbClr val="000000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7" name="Picture 15" descr="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9913" y="366716"/>
            <a:ext cx="1871662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3" descr="LEFT_01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3375"/>
            <a:ext cx="646113" cy="619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7658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hdr="0" ftr="0" dt="0"/>
  <p:txStyles>
    <p:titleStyle>
      <a:lvl1pPr algn="l" defTabSz="762000" rtl="0" eaLnBrk="0" fontAlgn="base" hangingPunct="0">
        <a:spcBef>
          <a:spcPct val="0"/>
        </a:spcBef>
        <a:spcAft>
          <a:spcPct val="0"/>
        </a:spcAft>
        <a:tabLst>
          <a:tab pos="384175" algn="l"/>
        </a:tabLst>
        <a:defRPr sz="1600" b="1">
          <a:solidFill>
            <a:schemeClr val="tx1"/>
          </a:solidFill>
          <a:latin typeface="+mj-lt"/>
          <a:ea typeface="+mj-ea"/>
          <a:cs typeface="+mj-cs"/>
        </a:defRPr>
      </a:lvl1pPr>
      <a:lvl2pPr algn="l" defTabSz="762000" rtl="0" eaLnBrk="0" fontAlgn="base" hangingPunct="0">
        <a:spcBef>
          <a:spcPct val="0"/>
        </a:spcBef>
        <a:spcAft>
          <a:spcPct val="0"/>
        </a:spcAft>
        <a:tabLst>
          <a:tab pos="384175" algn="l"/>
        </a:tabLst>
        <a:defRPr sz="1600" b="1">
          <a:solidFill>
            <a:schemeClr val="tx1"/>
          </a:solidFill>
          <a:latin typeface="Arial" pitchFamily="34" charset="0"/>
          <a:cs typeface="Arial" pitchFamily="34" charset="0"/>
        </a:defRPr>
      </a:lvl2pPr>
      <a:lvl3pPr algn="l" defTabSz="762000" rtl="0" eaLnBrk="0" fontAlgn="base" hangingPunct="0">
        <a:spcBef>
          <a:spcPct val="0"/>
        </a:spcBef>
        <a:spcAft>
          <a:spcPct val="0"/>
        </a:spcAft>
        <a:tabLst>
          <a:tab pos="384175" algn="l"/>
        </a:tabLst>
        <a:defRPr sz="1600" b="1">
          <a:solidFill>
            <a:schemeClr val="tx1"/>
          </a:solidFill>
          <a:latin typeface="Arial" pitchFamily="34" charset="0"/>
          <a:cs typeface="Arial" pitchFamily="34" charset="0"/>
        </a:defRPr>
      </a:lvl3pPr>
      <a:lvl4pPr algn="l" defTabSz="762000" rtl="0" eaLnBrk="0" fontAlgn="base" hangingPunct="0">
        <a:spcBef>
          <a:spcPct val="0"/>
        </a:spcBef>
        <a:spcAft>
          <a:spcPct val="0"/>
        </a:spcAft>
        <a:tabLst>
          <a:tab pos="384175" algn="l"/>
        </a:tabLst>
        <a:defRPr sz="1600" b="1">
          <a:solidFill>
            <a:schemeClr val="tx1"/>
          </a:solidFill>
          <a:latin typeface="Arial" pitchFamily="34" charset="0"/>
          <a:cs typeface="Arial" pitchFamily="34" charset="0"/>
        </a:defRPr>
      </a:lvl4pPr>
      <a:lvl5pPr algn="l" defTabSz="762000" rtl="0" eaLnBrk="0" fontAlgn="base" hangingPunct="0">
        <a:spcBef>
          <a:spcPct val="0"/>
        </a:spcBef>
        <a:spcAft>
          <a:spcPct val="0"/>
        </a:spcAft>
        <a:tabLst>
          <a:tab pos="384175" algn="l"/>
        </a:tabLst>
        <a:defRPr sz="1600" b="1">
          <a:solidFill>
            <a:schemeClr val="tx1"/>
          </a:solidFill>
          <a:latin typeface="Arial" pitchFamily="34" charset="0"/>
          <a:cs typeface="Arial" pitchFamily="34" charset="0"/>
        </a:defRPr>
      </a:lvl5pPr>
      <a:lvl6pPr marL="457200" algn="l" defTabSz="762000" rtl="0" fontAlgn="base">
        <a:spcBef>
          <a:spcPct val="0"/>
        </a:spcBef>
        <a:spcAft>
          <a:spcPct val="0"/>
        </a:spcAft>
        <a:tabLst>
          <a:tab pos="384175" algn="l"/>
        </a:tabLst>
        <a:defRPr sz="1600" b="1">
          <a:solidFill>
            <a:schemeClr val="tx1"/>
          </a:solidFill>
          <a:latin typeface="Arial" pitchFamily="34" charset="0"/>
          <a:cs typeface="Arial" pitchFamily="34" charset="0"/>
        </a:defRPr>
      </a:lvl6pPr>
      <a:lvl7pPr marL="914400" algn="l" defTabSz="762000" rtl="0" fontAlgn="base">
        <a:spcBef>
          <a:spcPct val="0"/>
        </a:spcBef>
        <a:spcAft>
          <a:spcPct val="0"/>
        </a:spcAft>
        <a:tabLst>
          <a:tab pos="384175" algn="l"/>
        </a:tabLst>
        <a:defRPr sz="1600" b="1">
          <a:solidFill>
            <a:schemeClr val="tx1"/>
          </a:solidFill>
          <a:latin typeface="Arial" pitchFamily="34" charset="0"/>
          <a:cs typeface="Arial" pitchFamily="34" charset="0"/>
        </a:defRPr>
      </a:lvl7pPr>
      <a:lvl8pPr marL="1371600" algn="l" defTabSz="762000" rtl="0" fontAlgn="base">
        <a:spcBef>
          <a:spcPct val="0"/>
        </a:spcBef>
        <a:spcAft>
          <a:spcPct val="0"/>
        </a:spcAft>
        <a:tabLst>
          <a:tab pos="384175" algn="l"/>
        </a:tabLst>
        <a:defRPr sz="1600" b="1">
          <a:solidFill>
            <a:schemeClr val="tx1"/>
          </a:solidFill>
          <a:latin typeface="Arial" pitchFamily="34" charset="0"/>
          <a:cs typeface="Arial" pitchFamily="34" charset="0"/>
        </a:defRPr>
      </a:lvl8pPr>
      <a:lvl9pPr marL="1828800" algn="l" defTabSz="762000" rtl="0" fontAlgn="base">
        <a:spcBef>
          <a:spcPct val="0"/>
        </a:spcBef>
        <a:spcAft>
          <a:spcPct val="0"/>
        </a:spcAft>
        <a:tabLst>
          <a:tab pos="384175" algn="l"/>
        </a:tabLst>
        <a:defRPr sz="1600" b="1">
          <a:solidFill>
            <a:schemeClr val="tx1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defTabSz="762000" rtl="0" eaLnBrk="0" fontAlgn="base" hangingPunct="0">
        <a:lnSpc>
          <a:spcPct val="110000"/>
        </a:lnSpc>
        <a:spcBef>
          <a:spcPct val="30000"/>
        </a:spcBef>
        <a:spcAft>
          <a:spcPct val="0"/>
        </a:spcAft>
        <a:buClr>
          <a:srgbClr val="008A53"/>
        </a:buClr>
        <a:buSzPct val="85000"/>
        <a:buFont typeface="Wingdings" pitchFamily="2" charset="2"/>
        <a:buChar char="n"/>
        <a:defRPr sz="1200">
          <a:solidFill>
            <a:srgbClr val="000000"/>
          </a:solidFill>
          <a:latin typeface="+mn-lt"/>
          <a:ea typeface="+mn-ea"/>
          <a:cs typeface="+mn-cs"/>
        </a:defRPr>
      </a:lvl1pPr>
      <a:lvl2pPr marL="628650" indent="-284163" algn="l" defTabSz="762000" rtl="0" eaLnBrk="0" fontAlgn="base" hangingPunct="0">
        <a:lnSpc>
          <a:spcPct val="110000"/>
        </a:lnSpc>
        <a:spcBef>
          <a:spcPct val="30000"/>
        </a:spcBef>
        <a:spcAft>
          <a:spcPct val="0"/>
        </a:spcAft>
        <a:buClr>
          <a:srgbClr val="008A53"/>
        </a:buClr>
        <a:buSzPct val="85000"/>
        <a:buFont typeface="Monotype Sorts" charset="2"/>
        <a:buChar char="ä"/>
        <a:defRPr sz="1200">
          <a:solidFill>
            <a:srgbClr val="000000"/>
          </a:solidFill>
          <a:latin typeface="+mn-lt"/>
          <a:cs typeface="+mn-cs"/>
        </a:defRPr>
      </a:lvl2pPr>
      <a:lvl3pPr marL="898525" indent="-268288" algn="l" defTabSz="762000" rtl="0" eaLnBrk="0" fontAlgn="base" hangingPunct="0">
        <a:lnSpc>
          <a:spcPct val="110000"/>
        </a:lnSpc>
        <a:spcBef>
          <a:spcPct val="30000"/>
        </a:spcBef>
        <a:spcAft>
          <a:spcPct val="0"/>
        </a:spcAft>
        <a:buClr>
          <a:srgbClr val="008A53"/>
        </a:buClr>
        <a:buSzPct val="85000"/>
        <a:buFont typeface="Tahoma" pitchFamily="34" charset="0"/>
        <a:buChar char="–"/>
        <a:defRPr sz="1200">
          <a:solidFill>
            <a:srgbClr val="000000"/>
          </a:solidFill>
          <a:latin typeface="+mn-lt"/>
          <a:cs typeface="+mn-cs"/>
        </a:defRPr>
      </a:lvl3pPr>
      <a:lvl4pPr marL="1782763" indent="-411163" algn="l" defTabSz="762000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Times New Roman" pitchFamily="18" charset="0"/>
          <a:cs typeface="+mn-cs"/>
        </a:defRPr>
      </a:lvl4pPr>
      <a:lvl5pPr marL="2081213" indent="-179388" algn="l" defTabSz="762000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  <a:cs typeface="+mn-cs"/>
        </a:defRPr>
      </a:lvl5pPr>
      <a:lvl6pPr marL="2538413" indent="-179388" algn="l" defTabSz="762000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  <a:cs typeface="+mn-cs"/>
        </a:defRPr>
      </a:lvl6pPr>
      <a:lvl7pPr marL="2995613" indent="-179388" algn="l" defTabSz="762000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  <a:cs typeface="+mn-cs"/>
        </a:defRPr>
      </a:lvl7pPr>
      <a:lvl8pPr marL="3452813" indent="-179388" algn="l" defTabSz="762000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  <a:cs typeface="+mn-cs"/>
        </a:defRPr>
      </a:lvl8pPr>
      <a:lvl9pPr marL="3910013" indent="-179388" algn="l" defTabSz="762000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62708" y="352425"/>
            <a:ext cx="83629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6022" rIns="92043" bIns="46022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83223" y="1196975"/>
            <a:ext cx="8376138" cy="51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05" rIns="91409" bIns="4570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Bullet</a:t>
            </a:r>
            <a:endParaRPr lang="ru-RU" smtClean="0"/>
          </a:p>
          <a:p>
            <a:pPr lvl="1"/>
            <a:r>
              <a:rPr lang="en-US" smtClean="0"/>
              <a:t>Subbullet</a:t>
            </a:r>
            <a:endParaRPr lang="ru-RU" smtClean="0"/>
          </a:p>
          <a:p>
            <a:pPr lvl="2"/>
            <a:r>
              <a:rPr lang="en-US" smtClean="0"/>
              <a:t>Subsubbullet</a:t>
            </a:r>
          </a:p>
        </p:txBody>
      </p:sp>
      <p:sp>
        <p:nvSpPr>
          <p:cNvPr id="57348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510954" y="6440488"/>
            <a:ext cx="520212" cy="265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defTabSz="762000" eaLnBrk="0" hangingPunct="0">
              <a:spcBef>
                <a:spcPct val="0"/>
              </a:spcBef>
              <a:buClrTx/>
              <a:buSzTx/>
              <a:buFontTx/>
              <a:buNone/>
              <a:defRPr sz="10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en-US">
                <a:solidFill>
                  <a:srgbClr val="000000"/>
                </a:solidFill>
              </a:rPr>
              <a:t> </a:t>
            </a:r>
            <a:fld id="{FA9EEF59-C971-4EFA-A3CD-155D586D5621}" type="slidenum">
              <a:rPr lang="en-US">
                <a:solidFill>
                  <a:srgbClr val="000000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6845" y="358777"/>
            <a:ext cx="1641231" cy="46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6" name="Line 6"/>
          <p:cNvSpPr>
            <a:spLocks noChangeShapeType="1"/>
          </p:cNvSpPr>
          <p:nvPr userDrawn="1"/>
        </p:nvSpPr>
        <p:spPr bwMode="auto">
          <a:xfrm flipV="1">
            <a:off x="565646" y="855663"/>
            <a:ext cx="8402515" cy="0"/>
          </a:xfrm>
          <a:prstGeom prst="line">
            <a:avLst/>
          </a:prstGeom>
          <a:noFill/>
          <a:ln w="28575">
            <a:solidFill>
              <a:srgbClr val="00703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algn="ctr" fontAlgn="base">
              <a:spcBef>
                <a:spcPct val="30000"/>
              </a:spcBef>
              <a:spcAft>
                <a:spcPct val="0"/>
              </a:spcAft>
              <a:buClr>
                <a:srgbClr val="008080"/>
              </a:buClr>
              <a:buSzPct val="85000"/>
              <a:buFont typeface="Wingdings" pitchFamily="2" charset="2"/>
              <a:buNone/>
            </a:pPr>
            <a:endParaRPr lang="ru-RU" sz="12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658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hdr="0" ftr="0" dt="0"/>
  <p:txStyles>
    <p:titleStyle>
      <a:lvl1pPr algn="l" defTabSz="762000" rtl="0" eaLnBrk="0" fontAlgn="base" hangingPunct="0">
        <a:spcBef>
          <a:spcPct val="0"/>
        </a:spcBef>
        <a:spcAft>
          <a:spcPct val="0"/>
        </a:spcAft>
        <a:tabLst>
          <a:tab pos="384175" algn="l"/>
        </a:tabLst>
        <a:defRPr sz="1600" b="1">
          <a:solidFill>
            <a:schemeClr val="tx1"/>
          </a:solidFill>
          <a:latin typeface="+mj-lt"/>
          <a:ea typeface="+mj-ea"/>
          <a:cs typeface="+mj-cs"/>
        </a:defRPr>
      </a:lvl1pPr>
      <a:lvl2pPr algn="l" defTabSz="762000" rtl="0" eaLnBrk="0" fontAlgn="base" hangingPunct="0">
        <a:spcBef>
          <a:spcPct val="0"/>
        </a:spcBef>
        <a:spcAft>
          <a:spcPct val="0"/>
        </a:spcAft>
        <a:tabLst>
          <a:tab pos="384175" algn="l"/>
        </a:tabLst>
        <a:defRPr sz="1600" b="1">
          <a:solidFill>
            <a:schemeClr val="tx1"/>
          </a:solidFill>
          <a:latin typeface="Arial" pitchFamily="34" charset="0"/>
          <a:cs typeface="Arial" pitchFamily="34" charset="0"/>
        </a:defRPr>
      </a:lvl2pPr>
      <a:lvl3pPr algn="l" defTabSz="762000" rtl="0" eaLnBrk="0" fontAlgn="base" hangingPunct="0">
        <a:spcBef>
          <a:spcPct val="0"/>
        </a:spcBef>
        <a:spcAft>
          <a:spcPct val="0"/>
        </a:spcAft>
        <a:tabLst>
          <a:tab pos="384175" algn="l"/>
        </a:tabLst>
        <a:defRPr sz="1600" b="1">
          <a:solidFill>
            <a:schemeClr val="tx1"/>
          </a:solidFill>
          <a:latin typeface="Arial" pitchFamily="34" charset="0"/>
          <a:cs typeface="Arial" pitchFamily="34" charset="0"/>
        </a:defRPr>
      </a:lvl3pPr>
      <a:lvl4pPr algn="l" defTabSz="762000" rtl="0" eaLnBrk="0" fontAlgn="base" hangingPunct="0">
        <a:spcBef>
          <a:spcPct val="0"/>
        </a:spcBef>
        <a:spcAft>
          <a:spcPct val="0"/>
        </a:spcAft>
        <a:tabLst>
          <a:tab pos="384175" algn="l"/>
        </a:tabLst>
        <a:defRPr sz="1600" b="1">
          <a:solidFill>
            <a:schemeClr val="tx1"/>
          </a:solidFill>
          <a:latin typeface="Arial" pitchFamily="34" charset="0"/>
          <a:cs typeface="Arial" pitchFamily="34" charset="0"/>
        </a:defRPr>
      </a:lvl4pPr>
      <a:lvl5pPr algn="l" defTabSz="762000" rtl="0" eaLnBrk="0" fontAlgn="base" hangingPunct="0">
        <a:spcBef>
          <a:spcPct val="0"/>
        </a:spcBef>
        <a:spcAft>
          <a:spcPct val="0"/>
        </a:spcAft>
        <a:tabLst>
          <a:tab pos="384175" algn="l"/>
        </a:tabLst>
        <a:defRPr sz="1600" b="1">
          <a:solidFill>
            <a:schemeClr val="tx1"/>
          </a:solidFill>
          <a:latin typeface="Arial" pitchFamily="34" charset="0"/>
          <a:cs typeface="Arial" pitchFamily="34" charset="0"/>
        </a:defRPr>
      </a:lvl5pPr>
      <a:lvl6pPr marL="457200" algn="l" defTabSz="762000" rtl="0" fontAlgn="base">
        <a:spcBef>
          <a:spcPct val="0"/>
        </a:spcBef>
        <a:spcAft>
          <a:spcPct val="0"/>
        </a:spcAft>
        <a:tabLst>
          <a:tab pos="384175" algn="l"/>
        </a:tabLst>
        <a:defRPr sz="1600" b="1">
          <a:solidFill>
            <a:schemeClr val="tx1"/>
          </a:solidFill>
          <a:latin typeface="Arial" pitchFamily="34" charset="0"/>
          <a:cs typeface="Arial" pitchFamily="34" charset="0"/>
        </a:defRPr>
      </a:lvl6pPr>
      <a:lvl7pPr marL="914400" algn="l" defTabSz="762000" rtl="0" fontAlgn="base">
        <a:spcBef>
          <a:spcPct val="0"/>
        </a:spcBef>
        <a:spcAft>
          <a:spcPct val="0"/>
        </a:spcAft>
        <a:tabLst>
          <a:tab pos="384175" algn="l"/>
        </a:tabLst>
        <a:defRPr sz="1600" b="1">
          <a:solidFill>
            <a:schemeClr val="tx1"/>
          </a:solidFill>
          <a:latin typeface="Arial" pitchFamily="34" charset="0"/>
          <a:cs typeface="Arial" pitchFamily="34" charset="0"/>
        </a:defRPr>
      </a:lvl7pPr>
      <a:lvl8pPr marL="1371600" algn="l" defTabSz="762000" rtl="0" fontAlgn="base">
        <a:spcBef>
          <a:spcPct val="0"/>
        </a:spcBef>
        <a:spcAft>
          <a:spcPct val="0"/>
        </a:spcAft>
        <a:tabLst>
          <a:tab pos="384175" algn="l"/>
        </a:tabLst>
        <a:defRPr sz="1600" b="1">
          <a:solidFill>
            <a:schemeClr val="tx1"/>
          </a:solidFill>
          <a:latin typeface="Arial" pitchFamily="34" charset="0"/>
          <a:cs typeface="Arial" pitchFamily="34" charset="0"/>
        </a:defRPr>
      </a:lvl8pPr>
      <a:lvl9pPr marL="1828800" algn="l" defTabSz="762000" rtl="0" fontAlgn="base">
        <a:spcBef>
          <a:spcPct val="0"/>
        </a:spcBef>
        <a:spcAft>
          <a:spcPct val="0"/>
        </a:spcAft>
        <a:tabLst>
          <a:tab pos="384175" algn="l"/>
        </a:tabLst>
        <a:defRPr sz="1600" b="1">
          <a:solidFill>
            <a:schemeClr val="tx1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defTabSz="762000" rtl="0" eaLnBrk="0" fontAlgn="base" hangingPunct="0">
        <a:lnSpc>
          <a:spcPct val="110000"/>
        </a:lnSpc>
        <a:spcBef>
          <a:spcPct val="30000"/>
        </a:spcBef>
        <a:spcAft>
          <a:spcPct val="0"/>
        </a:spcAft>
        <a:buClr>
          <a:srgbClr val="008A53"/>
        </a:buClr>
        <a:buSzPct val="85000"/>
        <a:buFont typeface="Wingdings" pitchFamily="2" charset="2"/>
        <a:buChar char="n"/>
        <a:defRPr sz="1200">
          <a:solidFill>
            <a:srgbClr val="000000"/>
          </a:solidFill>
          <a:latin typeface="+mn-lt"/>
          <a:ea typeface="+mn-ea"/>
          <a:cs typeface="+mn-cs"/>
        </a:defRPr>
      </a:lvl1pPr>
      <a:lvl2pPr marL="628650" indent="-284163" algn="l" defTabSz="762000" rtl="0" eaLnBrk="0" fontAlgn="base" hangingPunct="0">
        <a:lnSpc>
          <a:spcPct val="110000"/>
        </a:lnSpc>
        <a:spcBef>
          <a:spcPct val="30000"/>
        </a:spcBef>
        <a:spcAft>
          <a:spcPct val="0"/>
        </a:spcAft>
        <a:buClr>
          <a:srgbClr val="008A53"/>
        </a:buClr>
        <a:buSzPct val="85000"/>
        <a:buFont typeface="Monotype Sorts" charset="2"/>
        <a:buChar char="ä"/>
        <a:defRPr sz="1200">
          <a:solidFill>
            <a:srgbClr val="000000"/>
          </a:solidFill>
          <a:latin typeface="+mn-lt"/>
          <a:cs typeface="+mn-cs"/>
        </a:defRPr>
      </a:lvl2pPr>
      <a:lvl3pPr marL="898525" indent="-268288" algn="l" defTabSz="762000" rtl="0" eaLnBrk="0" fontAlgn="base" hangingPunct="0">
        <a:lnSpc>
          <a:spcPct val="110000"/>
        </a:lnSpc>
        <a:spcBef>
          <a:spcPct val="30000"/>
        </a:spcBef>
        <a:spcAft>
          <a:spcPct val="0"/>
        </a:spcAft>
        <a:buClr>
          <a:srgbClr val="008A53"/>
        </a:buClr>
        <a:buSzPct val="85000"/>
        <a:buFont typeface="Tahoma" pitchFamily="34" charset="0"/>
        <a:buChar char="–"/>
        <a:defRPr sz="1200">
          <a:solidFill>
            <a:srgbClr val="000000"/>
          </a:solidFill>
          <a:latin typeface="+mn-lt"/>
          <a:cs typeface="+mn-cs"/>
        </a:defRPr>
      </a:lvl3pPr>
      <a:lvl4pPr marL="1782763" indent="-411163" algn="l" defTabSz="762000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Times New Roman" pitchFamily="18" charset="0"/>
          <a:cs typeface="+mn-cs"/>
        </a:defRPr>
      </a:lvl4pPr>
      <a:lvl5pPr marL="2081213" indent="-179388" algn="l" defTabSz="762000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  <a:cs typeface="+mn-cs"/>
        </a:defRPr>
      </a:lvl5pPr>
      <a:lvl6pPr marL="2538413" indent="-179388" algn="l" defTabSz="762000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  <a:cs typeface="+mn-cs"/>
        </a:defRPr>
      </a:lvl6pPr>
      <a:lvl7pPr marL="2995613" indent="-179388" algn="l" defTabSz="762000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  <a:cs typeface="+mn-cs"/>
        </a:defRPr>
      </a:lvl7pPr>
      <a:lvl8pPr marL="3452813" indent="-179388" algn="l" defTabSz="762000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  <a:cs typeface="+mn-cs"/>
        </a:defRPr>
      </a:lvl8pPr>
      <a:lvl9pPr marL="3910013" indent="-179388" algn="l" defTabSz="762000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62708" y="352425"/>
            <a:ext cx="83629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6022" rIns="92043" bIns="46022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83223" y="1196975"/>
            <a:ext cx="8376138" cy="51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05" rIns="91409" bIns="4570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Bullet</a:t>
            </a:r>
            <a:endParaRPr lang="ru-RU" smtClean="0"/>
          </a:p>
          <a:p>
            <a:pPr lvl="1"/>
            <a:r>
              <a:rPr lang="en-US" smtClean="0"/>
              <a:t>Subbullet</a:t>
            </a:r>
            <a:endParaRPr lang="ru-RU" smtClean="0"/>
          </a:p>
          <a:p>
            <a:pPr lvl="2"/>
            <a:r>
              <a:rPr lang="en-US" smtClean="0"/>
              <a:t>Subsubbullet</a:t>
            </a:r>
          </a:p>
        </p:txBody>
      </p:sp>
      <p:sp>
        <p:nvSpPr>
          <p:cNvPr id="57348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510954" y="6440488"/>
            <a:ext cx="520212" cy="265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defTabSz="762000" eaLnBrk="0" hangingPunct="0">
              <a:spcBef>
                <a:spcPct val="0"/>
              </a:spcBef>
              <a:buClrTx/>
              <a:buSzTx/>
              <a:buFontTx/>
              <a:buNone/>
              <a:defRPr sz="10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en-US">
                <a:solidFill>
                  <a:srgbClr val="000000"/>
                </a:solidFill>
              </a:rPr>
              <a:t> </a:t>
            </a:r>
            <a:fld id="{FA9EEF59-C971-4EFA-A3CD-155D586D5621}" type="slidenum">
              <a:rPr lang="en-US">
                <a:solidFill>
                  <a:srgbClr val="000000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6845" y="358777"/>
            <a:ext cx="1641231" cy="46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6" name="Line 6"/>
          <p:cNvSpPr>
            <a:spLocks noChangeShapeType="1"/>
          </p:cNvSpPr>
          <p:nvPr userDrawn="1"/>
        </p:nvSpPr>
        <p:spPr bwMode="auto">
          <a:xfrm flipV="1">
            <a:off x="565643" y="855663"/>
            <a:ext cx="8402515" cy="0"/>
          </a:xfrm>
          <a:prstGeom prst="line">
            <a:avLst/>
          </a:prstGeom>
          <a:noFill/>
          <a:ln w="28575">
            <a:solidFill>
              <a:srgbClr val="00703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algn="ctr" fontAlgn="base">
              <a:spcBef>
                <a:spcPct val="30000"/>
              </a:spcBef>
              <a:spcAft>
                <a:spcPct val="0"/>
              </a:spcAft>
              <a:buClr>
                <a:srgbClr val="008080"/>
              </a:buClr>
              <a:buSzPct val="85000"/>
              <a:buFont typeface="Wingdings" pitchFamily="2" charset="2"/>
              <a:buNone/>
            </a:pPr>
            <a:endParaRPr lang="ru-RU" sz="12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188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hf hdr="0" ftr="0" dt="0"/>
  <p:txStyles>
    <p:titleStyle>
      <a:lvl1pPr algn="l" defTabSz="762000" rtl="0" eaLnBrk="0" fontAlgn="base" hangingPunct="0">
        <a:spcBef>
          <a:spcPct val="0"/>
        </a:spcBef>
        <a:spcAft>
          <a:spcPct val="0"/>
        </a:spcAft>
        <a:tabLst>
          <a:tab pos="384175" algn="l"/>
        </a:tabLst>
        <a:defRPr sz="1600" b="1">
          <a:solidFill>
            <a:schemeClr val="tx1"/>
          </a:solidFill>
          <a:latin typeface="+mj-lt"/>
          <a:ea typeface="+mj-ea"/>
          <a:cs typeface="+mj-cs"/>
        </a:defRPr>
      </a:lvl1pPr>
      <a:lvl2pPr algn="l" defTabSz="762000" rtl="0" eaLnBrk="0" fontAlgn="base" hangingPunct="0">
        <a:spcBef>
          <a:spcPct val="0"/>
        </a:spcBef>
        <a:spcAft>
          <a:spcPct val="0"/>
        </a:spcAft>
        <a:tabLst>
          <a:tab pos="384175" algn="l"/>
        </a:tabLst>
        <a:defRPr sz="1600" b="1">
          <a:solidFill>
            <a:schemeClr val="tx1"/>
          </a:solidFill>
          <a:latin typeface="Arial" pitchFamily="34" charset="0"/>
          <a:cs typeface="Arial" pitchFamily="34" charset="0"/>
        </a:defRPr>
      </a:lvl2pPr>
      <a:lvl3pPr algn="l" defTabSz="762000" rtl="0" eaLnBrk="0" fontAlgn="base" hangingPunct="0">
        <a:spcBef>
          <a:spcPct val="0"/>
        </a:spcBef>
        <a:spcAft>
          <a:spcPct val="0"/>
        </a:spcAft>
        <a:tabLst>
          <a:tab pos="384175" algn="l"/>
        </a:tabLst>
        <a:defRPr sz="1600" b="1">
          <a:solidFill>
            <a:schemeClr val="tx1"/>
          </a:solidFill>
          <a:latin typeface="Arial" pitchFamily="34" charset="0"/>
          <a:cs typeface="Arial" pitchFamily="34" charset="0"/>
        </a:defRPr>
      </a:lvl3pPr>
      <a:lvl4pPr algn="l" defTabSz="762000" rtl="0" eaLnBrk="0" fontAlgn="base" hangingPunct="0">
        <a:spcBef>
          <a:spcPct val="0"/>
        </a:spcBef>
        <a:spcAft>
          <a:spcPct val="0"/>
        </a:spcAft>
        <a:tabLst>
          <a:tab pos="384175" algn="l"/>
        </a:tabLst>
        <a:defRPr sz="1600" b="1">
          <a:solidFill>
            <a:schemeClr val="tx1"/>
          </a:solidFill>
          <a:latin typeface="Arial" pitchFamily="34" charset="0"/>
          <a:cs typeface="Arial" pitchFamily="34" charset="0"/>
        </a:defRPr>
      </a:lvl4pPr>
      <a:lvl5pPr algn="l" defTabSz="762000" rtl="0" eaLnBrk="0" fontAlgn="base" hangingPunct="0">
        <a:spcBef>
          <a:spcPct val="0"/>
        </a:spcBef>
        <a:spcAft>
          <a:spcPct val="0"/>
        </a:spcAft>
        <a:tabLst>
          <a:tab pos="384175" algn="l"/>
        </a:tabLst>
        <a:defRPr sz="1600" b="1">
          <a:solidFill>
            <a:schemeClr val="tx1"/>
          </a:solidFill>
          <a:latin typeface="Arial" pitchFamily="34" charset="0"/>
          <a:cs typeface="Arial" pitchFamily="34" charset="0"/>
        </a:defRPr>
      </a:lvl5pPr>
      <a:lvl6pPr marL="457200" algn="l" defTabSz="762000" rtl="0" fontAlgn="base">
        <a:spcBef>
          <a:spcPct val="0"/>
        </a:spcBef>
        <a:spcAft>
          <a:spcPct val="0"/>
        </a:spcAft>
        <a:tabLst>
          <a:tab pos="384175" algn="l"/>
        </a:tabLst>
        <a:defRPr sz="1600" b="1">
          <a:solidFill>
            <a:schemeClr val="tx1"/>
          </a:solidFill>
          <a:latin typeface="Arial" pitchFamily="34" charset="0"/>
          <a:cs typeface="Arial" pitchFamily="34" charset="0"/>
        </a:defRPr>
      </a:lvl6pPr>
      <a:lvl7pPr marL="914400" algn="l" defTabSz="762000" rtl="0" fontAlgn="base">
        <a:spcBef>
          <a:spcPct val="0"/>
        </a:spcBef>
        <a:spcAft>
          <a:spcPct val="0"/>
        </a:spcAft>
        <a:tabLst>
          <a:tab pos="384175" algn="l"/>
        </a:tabLst>
        <a:defRPr sz="1600" b="1">
          <a:solidFill>
            <a:schemeClr val="tx1"/>
          </a:solidFill>
          <a:latin typeface="Arial" pitchFamily="34" charset="0"/>
          <a:cs typeface="Arial" pitchFamily="34" charset="0"/>
        </a:defRPr>
      </a:lvl7pPr>
      <a:lvl8pPr marL="1371600" algn="l" defTabSz="762000" rtl="0" fontAlgn="base">
        <a:spcBef>
          <a:spcPct val="0"/>
        </a:spcBef>
        <a:spcAft>
          <a:spcPct val="0"/>
        </a:spcAft>
        <a:tabLst>
          <a:tab pos="384175" algn="l"/>
        </a:tabLst>
        <a:defRPr sz="1600" b="1">
          <a:solidFill>
            <a:schemeClr val="tx1"/>
          </a:solidFill>
          <a:latin typeface="Arial" pitchFamily="34" charset="0"/>
          <a:cs typeface="Arial" pitchFamily="34" charset="0"/>
        </a:defRPr>
      </a:lvl8pPr>
      <a:lvl9pPr marL="1828800" algn="l" defTabSz="762000" rtl="0" fontAlgn="base">
        <a:spcBef>
          <a:spcPct val="0"/>
        </a:spcBef>
        <a:spcAft>
          <a:spcPct val="0"/>
        </a:spcAft>
        <a:tabLst>
          <a:tab pos="384175" algn="l"/>
        </a:tabLst>
        <a:defRPr sz="1600" b="1">
          <a:solidFill>
            <a:schemeClr val="tx1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defTabSz="762000" rtl="0" eaLnBrk="0" fontAlgn="base" hangingPunct="0">
        <a:lnSpc>
          <a:spcPct val="110000"/>
        </a:lnSpc>
        <a:spcBef>
          <a:spcPct val="30000"/>
        </a:spcBef>
        <a:spcAft>
          <a:spcPct val="0"/>
        </a:spcAft>
        <a:buClr>
          <a:srgbClr val="008A53"/>
        </a:buClr>
        <a:buSzPct val="85000"/>
        <a:buFont typeface="Wingdings" pitchFamily="2" charset="2"/>
        <a:buChar char="n"/>
        <a:defRPr sz="1200">
          <a:solidFill>
            <a:srgbClr val="000000"/>
          </a:solidFill>
          <a:latin typeface="+mn-lt"/>
          <a:ea typeface="+mn-ea"/>
          <a:cs typeface="+mn-cs"/>
        </a:defRPr>
      </a:lvl1pPr>
      <a:lvl2pPr marL="628650" indent="-284163" algn="l" defTabSz="762000" rtl="0" eaLnBrk="0" fontAlgn="base" hangingPunct="0">
        <a:lnSpc>
          <a:spcPct val="110000"/>
        </a:lnSpc>
        <a:spcBef>
          <a:spcPct val="30000"/>
        </a:spcBef>
        <a:spcAft>
          <a:spcPct val="0"/>
        </a:spcAft>
        <a:buClr>
          <a:srgbClr val="008A53"/>
        </a:buClr>
        <a:buSzPct val="85000"/>
        <a:buFont typeface="Monotype Sorts" charset="2"/>
        <a:buChar char="ä"/>
        <a:defRPr sz="1200">
          <a:solidFill>
            <a:srgbClr val="000000"/>
          </a:solidFill>
          <a:latin typeface="+mn-lt"/>
          <a:cs typeface="+mn-cs"/>
        </a:defRPr>
      </a:lvl2pPr>
      <a:lvl3pPr marL="898525" indent="-268288" algn="l" defTabSz="762000" rtl="0" eaLnBrk="0" fontAlgn="base" hangingPunct="0">
        <a:lnSpc>
          <a:spcPct val="110000"/>
        </a:lnSpc>
        <a:spcBef>
          <a:spcPct val="30000"/>
        </a:spcBef>
        <a:spcAft>
          <a:spcPct val="0"/>
        </a:spcAft>
        <a:buClr>
          <a:srgbClr val="008A53"/>
        </a:buClr>
        <a:buSzPct val="85000"/>
        <a:buFont typeface="Tahoma" pitchFamily="34" charset="0"/>
        <a:buChar char="–"/>
        <a:defRPr sz="1200">
          <a:solidFill>
            <a:srgbClr val="000000"/>
          </a:solidFill>
          <a:latin typeface="+mn-lt"/>
          <a:cs typeface="+mn-cs"/>
        </a:defRPr>
      </a:lvl3pPr>
      <a:lvl4pPr marL="1782763" indent="-411163" algn="l" defTabSz="762000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Times New Roman" pitchFamily="18" charset="0"/>
          <a:cs typeface="+mn-cs"/>
        </a:defRPr>
      </a:lvl4pPr>
      <a:lvl5pPr marL="2081213" indent="-179388" algn="l" defTabSz="762000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  <a:cs typeface="+mn-cs"/>
        </a:defRPr>
      </a:lvl5pPr>
      <a:lvl6pPr marL="2538413" indent="-179388" algn="l" defTabSz="762000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  <a:cs typeface="+mn-cs"/>
        </a:defRPr>
      </a:lvl6pPr>
      <a:lvl7pPr marL="2995613" indent="-179388" algn="l" defTabSz="762000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  <a:cs typeface="+mn-cs"/>
        </a:defRPr>
      </a:lvl7pPr>
      <a:lvl8pPr marL="3452813" indent="-179388" algn="l" defTabSz="762000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  <a:cs typeface="+mn-cs"/>
        </a:defRPr>
      </a:lvl8pPr>
      <a:lvl9pPr marL="3910013" indent="-179388" algn="l" defTabSz="762000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8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8A5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6"/>
          <p:cNvSpPr>
            <a:spLocks noChangeArrowheads="1"/>
          </p:cNvSpPr>
          <p:nvPr userDrawn="1"/>
        </p:nvSpPr>
        <p:spPr bwMode="auto">
          <a:xfrm>
            <a:off x="836613" y="4014794"/>
            <a:ext cx="8277225" cy="134937"/>
          </a:xfrm>
          <a:prstGeom prst="rect">
            <a:avLst/>
          </a:prstGeom>
          <a:gradFill rotWithShape="1">
            <a:gsLst>
              <a:gs pos="0">
                <a:srgbClr val="439639"/>
              </a:gs>
              <a:gs pos="100000">
                <a:srgbClr val="1F451A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09" tIns="45705" rIns="91409" bIns="45705" anchor="ctr"/>
          <a:lstStyle>
            <a:lvl1pPr>
              <a:defRPr sz="1200" b="1"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30000"/>
              </a:spcBef>
              <a:spcAft>
                <a:spcPct val="0"/>
              </a:spcAft>
              <a:buClr>
                <a:srgbClr val="008080"/>
              </a:buClr>
              <a:buSzPct val="85000"/>
              <a:buFont typeface="Wingdings" panose="05000000000000000000" pitchFamily="2" charset="2"/>
              <a:buNone/>
              <a:defRPr/>
            </a:pPr>
            <a:endParaRPr lang="ru-RU" b="0" smtClean="0">
              <a:solidFill>
                <a:srgbClr val="000000"/>
              </a:solidFill>
            </a:endParaRPr>
          </a:p>
        </p:txBody>
      </p:sp>
      <p:sp>
        <p:nvSpPr>
          <p:cNvPr id="198697" name="Text Box 41"/>
          <p:cNvSpPr txBox="1">
            <a:spLocks noChangeArrowheads="1"/>
          </p:cNvSpPr>
          <p:nvPr userDrawn="1"/>
        </p:nvSpPr>
        <p:spPr bwMode="auto">
          <a:xfrm>
            <a:off x="7631113" y="6546851"/>
            <a:ext cx="1441450" cy="21544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0" tIns="0" rIns="0" bIns="0">
            <a:spAutoFit/>
          </a:bodyPr>
          <a:lstStyle>
            <a:lvl1pPr defTabSz="762000">
              <a:spcBef>
                <a:spcPct val="30000"/>
              </a:spcBef>
              <a:buClr>
                <a:srgbClr val="008080"/>
              </a:buClr>
              <a:buSzPct val="85000"/>
              <a:buFont typeface="Wingdings" pitchFamily="2" charset="2"/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1pPr>
            <a:lvl2pPr marL="742950" indent="-285750" defTabSz="762000">
              <a:spcBef>
                <a:spcPct val="30000"/>
              </a:spcBef>
              <a:buClr>
                <a:srgbClr val="008080"/>
              </a:buClr>
              <a:buSzPct val="85000"/>
              <a:buFont typeface="Wingdings" pitchFamily="2" charset="2"/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2pPr>
            <a:lvl3pPr marL="1143000" indent="-228600" defTabSz="762000">
              <a:spcBef>
                <a:spcPct val="30000"/>
              </a:spcBef>
              <a:buClr>
                <a:srgbClr val="008080"/>
              </a:buClr>
              <a:buSzPct val="85000"/>
              <a:buFont typeface="Wingdings" pitchFamily="2" charset="2"/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3pPr>
            <a:lvl4pPr marL="1600200" indent="-228600" defTabSz="762000">
              <a:spcBef>
                <a:spcPct val="30000"/>
              </a:spcBef>
              <a:buClr>
                <a:srgbClr val="008080"/>
              </a:buClr>
              <a:buSzPct val="85000"/>
              <a:buFont typeface="Wingdings" pitchFamily="2" charset="2"/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4pPr>
            <a:lvl5pPr marL="2057400" indent="-228600" defTabSz="762000">
              <a:spcBef>
                <a:spcPct val="30000"/>
              </a:spcBef>
              <a:buClr>
                <a:srgbClr val="008080"/>
              </a:buClr>
              <a:buSzPct val="85000"/>
              <a:buFont typeface="Wingdings" pitchFamily="2" charset="2"/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5pPr>
            <a:lvl6pPr marL="2514600" indent="-228600" defTabSz="762000" fontAlgn="base">
              <a:spcBef>
                <a:spcPct val="30000"/>
              </a:spcBef>
              <a:spcAft>
                <a:spcPct val="0"/>
              </a:spcAft>
              <a:buClr>
                <a:srgbClr val="008080"/>
              </a:buClr>
              <a:buSzPct val="85000"/>
              <a:buFont typeface="Wingdings" pitchFamily="2" charset="2"/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6pPr>
            <a:lvl7pPr marL="2971800" indent="-228600" defTabSz="762000" fontAlgn="base">
              <a:spcBef>
                <a:spcPct val="30000"/>
              </a:spcBef>
              <a:spcAft>
                <a:spcPct val="0"/>
              </a:spcAft>
              <a:buClr>
                <a:srgbClr val="008080"/>
              </a:buClr>
              <a:buSzPct val="85000"/>
              <a:buFont typeface="Wingdings" pitchFamily="2" charset="2"/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7pPr>
            <a:lvl8pPr marL="3429000" indent="-228600" defTabSz="762000" fontAlgn="base">
              <a:spcBef>
                <a:spcPct val="30000"/>
              </a:spcBef>
              <a:spcAft>
                <a:spcPct val="0"/>
              </a:spcAft>
              <a:buClr>
                <a:srgbClr val="008080"/>
              </a:buClr>
              <a:buSzPct val="85000"/>
              <a:buFont typeface="Wingdings" pitchFamily="2" charset="2"/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8pPr>
            <a:lvl9pPr marL="3886200" indent="-228600" defTabSz="762000" fontAlgn="base">
              <a:spcBef>
                <a:spcPct val="30000"/>
              </a:spcBef>
              <a:spcAft>
                <a:spcPct val="0"/>
              </a:spcAft>
              <a:buClr>
                <a:srgbClr val="008080"/>
              </a:buClr>
              <a:buSzPct val="85000"/>
              <a:buFont typeface="Wingdings" pitchFamily="2" charset="2"/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fld id="{226B9E82-96DA-4E93-8330-C681BD86D88F}" type="datetime1">
              <a:rPr lang="ru-RU" sz="1400" smtClean="0">
                <a:solidFill>
                  <a:srgbClr val="00703C"/>
                </a:solidFill>
              </a:rPr>
              <a:pPr fontAlgn="base">
                <a:spcBef>
                  <a:spcPct val="50000"/>
                </a:spcBef>
                <a:spcAft>
                  <a:spcPct val="0"/>
                </a:spcAft>
                <a:defRPr/>
              </a:pPr>
              <a:t>27.08.2017</a:t>
            </a:fld>
            <a:endParaRPr lang="ru-RU" sz="1400" smtClean="0">
              <a:solidFill>
                <a:srgbClr val="00703C"/>
              </a:solidFill>
            </a:endParaRPr>
          </a:p>
        </p:txBody>
      </p:sp>
      <p:pic>
        <p:nvPicPr>
          <p:cNvPr id="1029" name="Picture 46" descr="PI_4CO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9" y="414338"/>
            <a:ext cx="2997200" cy="62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4068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Arial" charset="0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Arial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Arial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Arial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Arial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Arial" charset="0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Arial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Arial" charset="0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Arial" charset="0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Arial" charset="0"/>
          <a:cs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44450"/>
            <a:ext cx="8377238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6022" rIns="92043" bIns="46022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Развитие корпоративного бизнеса на 2009 г.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9" y="620713"/>
            <a:ext cx="8709025" cy="576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05" rIns="91409" bIns="4570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Bullet</a:t>
            </a:r>
            <a:endParaRPr lang="ru-RU" smtClean="0"/>
          </a:p>
          <a:p>
            <a:pPr lvl="1"/>
            <a:r>
              <a:rPr lang="en-US" smtClean="0"/>
              <a:t>Subbullet</a:t>
            </a:r>
            <a:endParaRPr lang="ru-RU" smtClean="0"/>
          </a:p>
          <a:p>
            <a:pPr lvl="2"/>
            <a:r>
              <a:rPr lang="en-US" smtClean="0"/>
              <a:t>Subsubbullet</a:t>
            </a:r>
          </a:p>
        </p:txBody>
      </p:sp>
      <p:sp>
        <p:nvSpPr>
          <p:cNvPr id="1028" name="Line 4"/>
          <p:cNvSpPr>
            <a:spLocks noChangeShapeType="1"/>
          </p:cNvSpPr>
          <p:nvPr/>
        </p:nvSpPr>
        <p:spPr bwMode="auto">
          <a:xfrm flipV="1">
            <a:off x="250825" y="549275"/>
            <a:ext cx="8642350" cy="0"/>
          </a:xfrm>
          <a:prstGeom prst="line">
            <a:avLst/>
          </a:prstGeom>
          <a:noFill/>
          <a:ln w="19050">
            <a:solidFill>
              <a:srgbClr val="CBAE0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200" i="1" smtClean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510588" y="6440488"/>
            <a:ext cx="520700" cy="265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defTabSz="762000" eaLnBrk="0" hangingPunct="0">
              <a:spcBef>
                <a:spcPct val="0"/>
              </a:spcBef>
              <a:buClrTx/>
              <a:buSzTx/>
              <a:buFontTx/>
              <a:buNone/>
              <a:defRPr sz="1000" i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en-US">
                <a:solidFill>
                  <a:srgbClr val="000000"/>
                </a:solidFill>
              </a:rPr>
              <a:t> </a:t>
            </a:r>
            <a:fld id="{8E0006BC-09D2-4BEE-ADEA-1F7FF86373AD}" type="slidenum">
              <a:rPr lang="en-US">
                <a:solidFill>
                  <a:srgbClr val="000000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Line 7"/>
          <p:cNvSpPr>
            <a:spLocks noChangeShapeType="1"/>
          </p:cNvSpPr>
          <p:nvPr/>
        </p:nvSpPr>
        <p:spPr bwMode="auto">
          <a:xfrm flipV="1">
            <a:off x="250825" y="6381750"/>
            <a:ext cx="8642350" cy="0"/>
          </a:xfrm>
          <a:prstGeom prst="line">
            <a:avLst/>
          </a:prstGeom>
          <a:noFill/>
          <a:ln w="19050">
            <a:solidFill>
              <a:srgbClr val="CBAE0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200" i="1" smtClean="0">
              <a:solidFill>
                <a:srgbClr val="000000"/>
              </a:solidFill>
              <a:cs typeface="Arial" pitchFamily="34" charset="0"/>
            </a:endParaRPr>
          </a:p>
        </p:txBody>
      </p:sp>
      <p:pic>
        <p:nvPicPr>
          <p:cNvPr id="1031" name="Picture 8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" y="6443663"/>
            <a:ext cx="1720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981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</p:sldLayoutIdLst>
  <p:hf hdr="0" ftr="0" dt="0"/>
  <p:txStyles>
    <p:titleStyle>
      <a:lvl1pPr algn="l" defTabSz="762000" rtl="0" eaLnBrk="0" fontAlgn="base" hangingPunct="0">
        <a:spcBef>
          <a:spcPct val="0"/>
        </a:spcBef>
        <a:spcAft>
          <a:spcPct val="0"/>
        </a:spcAft>
        <a:tabLst>
          <a:tab pos="384175" algn="l"/>
        </a:tabLst>
        <a:defRPr sz="1600" b="1">
          <a:solidFill>
            <a:schemeClr val="tx1"/>
          </a:solidFill>
          <a:latin typeface="+mj-lt"/>
          <a:ea typeface="+mj-ea"/>
          <a:cs typeface="+mj-cs"/>
        </a:defRPr>
      </a:lvl1pPr>
      <a:lvl2pPr algn="l" defTabSz="762000" rtl="0" eaLnBrk="0" fontAlgn="base" hangingPunct="0">
        <a:spcBef>
          <a:spcPct val="0"/>
        </a:spcBef>
        <a:spcAft>
          <a:spcPct val="0"/>
        </a:spcAft>
        <a:tabLst>
          <a:tab pos="384175" algn="l"/>
        </a:tabLst>
        <a:defRPr sz="1600" b="1">
          <a:solidFill>
            <a:schemeClr val="tx1"/>
          </a:solidFill>
          <a:latin typeface="Arial" charset="0"/>
        </a:defRPr>
      </a:lvl2pPr>
      <a:lvl3pPr algn="l" defTabSz="762000" rtl="0" eaLnBrk="0" fontAlgn="base" hangingPunct="0">
        <a:spcBef>
          <a:spcPct val="0"/>
        </a:spcBef>
        <a:spcAft>
          <a:spcPct val="0"/>
        </a:spcAft>
        <a:tabLst>
          <a:tab pos="384175" algn="l"/>
        </a:tabLst>
        <a:defRPr sz="1600" b="1">
          <a:solidFill>
            <a:schemeClr val="tx1"/>
          </a:solidFill>
          <a:latin typeface="Arial" charset="0"/>
        </a:defRPr>
      </a:lvl3pPr>
      <a:lvl4pPr algn="l" defTabSz="762000" rtl="0" eaLnBrk="0" fontAlgn="base" hangingPunct="0">
        <a:spcBef>
          <a:spcPct val="0"/>
        </a:spcBef>
        <a:spcAft>
          <a:spcPct val="0"/>
        </a:spcAft>
        <a:tabLst>
          <a:tab pos="384175" algn="l"/>
        </a:tabLst>
        <a:defRPr sz="1600" b="1">
          <a:solidFill>
            <a:schemeClr val="tx1"/>
          </a:solidFill>
          <a:latin typeface="Arial" charset="0"/>
        </a:defRPr>
      </a:lvl4pPr>
      <a:lvl5pPr algn="l" defTabSz="762000" rtl="0" eaLnBrk="0" fontAlgn="base" hangingPunct="0">
        <a:spcBef>
          <a:spcPct val="0"/>
        </a:spcBef>
        <a:spcAft>
          <a:spcPct val="0"/>
        </a:spcAft>
        <a:tabLst>
          <a:tab pos="384175" algn="l"/>
        </a:tabLst>
        <a:defRPr sz="1600" b="1">
          <a:solidFill>
            <a:schemeClr val="tx1"/>
          </a:solidFill>
          <a:latin typeface="Arial" charset="0"/>
        </a:defRPr>
      </a:lvl5pPr>
      <a:lvl6pPr marL="457200" algn="l" defTabSz="762000" rtl="0" fontAlgn="base">
        <a:spcBef>
          <a:spcPct val="0"/>
        </a:spcBef>
        <a:spcAft>
          <a:spcPct val="0"/>
        </a:spcAft>
        <a:tabLst>
          <a:tab pos="384175" algn="l"/>
        </a:tabLst>
        <a:defRPr sz="1600" b="1">
          <a:solidFill>
            <a:schemeClr val="tx1"/>
          </a:solidFill>
          <a:latin typeface="Arial" charset="0"/>
        </a:defRPr>
      </a:lvl6pPr>
      <a:lvl7pPr marL="914400" algn="l" defTabSz="762000" rtl="0" fontAlgn="base">
        <a:spcBef>
          <a:spcPct val="0"/>
        </a:spcBef>
        <a:spcAft>
          <a:spcPct val="0"/>
        </a:spcAft>
        <a:tabLst>
          <a:tab pos="384175" algn="l"/>
        </a:tabLst>
        <a:defRPr sz="1600" b="1">
          <a:solidFill>
            <a:schemeClr val="tx1"/>
          </a:solidFill>
          <a:latin typeface="Arial" charset="0"/>
        </a:defRPr>
      </a:lvl7pPr>
      <a:lvl8pPr marL="1371600" algn="l" defTabSz="762000" rtl="0" fontAlgn="base">
        <a:spcBef>
          <a:spcPct val="0"/>
        </a:spcBef>
        <a:spcAft>
          <a:spcPct val="0"/>
        </a:spcAft>
        <a:tabLst>
          <a:tab pos="384175" algn="l"/>
        </a:tabLst>
        <a:defRPr sz="1600" b="1">
          <a:solidFill>
            <a:schemeClr val="tx1"/>
          </a:solidFill>
          <a:latin typeface="Arial" charset="0"/>
        </a:defRPr>
      </a:lvl8pPr>
      <a:lvl9pPr marL="1828800" algn="l" defTabSz="762000" rtl="0" fontAlgn="base">
        <a:spcBef>
          <a:spcPct val="0"/>
        </a:spcBef>
        <a:spcAft>
          <a:spcPct val="0"/>
        </a:spcAft>
        <a:tabLst>
          <a:tab pos="384175" algn="l"/>
        </a:tabLst>
        <a:defRPr sz="16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defTabSz="762000" rtl="0" eaLnBrk="0" fontAlgn="base" hangingPunct="0">
        <a:lnSpc>
          <a:spcPct val="110000"/>
        </a:lnSpc>
        <a:spcBef>
          <a:spcPct val="30000"/>
        </a:spcBef>
        <a:spcAft>
          <a:spcPct val="0"/>
        </a:spcAft>
        <a:buClr>
          <a:srgbClr val="008A53"/>
        </a:buClr>
        <a:buSzPct val="85000"/>
        <a:buFont typeface="Wingdings" pitchFamily="2" charset="2"/>
        <a:buChar char="n"/>
        <a:defRPr sz="1200">
          <a:solidFill>
            <a:srgbClr val="000000"/>
          </a:solidFill>
          <a:latin typeface="+mn-lt"/>
          <a:ea typeface="+mn-ea"/>
          <a:cs typeface="+mn-cs"/>
        </a:defRPr>
      </a:lvl1pPr>
      <a:lvl2pPr marL="685800" indent="-228600" algn="l" defTabSz="762000" rtl="0" eaLnBrk="0" fontAlgn="base" hangingPunct="0">
        <a:lnSpc>
          <a:spcPct val="110000"/>
        </a:lnSpc>
        <a:spcBef>
          <a:spcPct val="30000"/>
        </a:spcBef>
        <a:spcAft>
          <a:spcPct val="0"/>
        </a:spcAft>
        <a:buClr>
          <a:srgbClr val="008A53"/>
        </a:buClr>
        <a:buSzPct val="85000"/>
        <a:buFont typeface="Monotype Sorts"/>
        <a:buChar char="ä"/>
        <a:defRPr sz="1200">
          <a:solidFill>
            <a:srgbClr val="000000"/>
          </a:solidFill>
          <a:latin typeface="+mn-lt"/>
        </a:defRPr>
      </a:lvl2pPr>
      <a:lvl3pPr marL="1028700" indent="-228600" algn="l" defTabSz="762000" rtl="0" eaLnBrk="0" fontAlgn="base" hangingPunct="0">
        <a:lnSpc>
          <a:spcPct val="110000"/>
        </a:lnSpc>
        <a:spcBef>
          <a:spcPct val="30000"/>
        </a:spcBef>
        <a:spcAft>
          <a:spcPct val="0"/>
        </a:spcAft>
        <a:buClr>
          <a:srgbClr val="008A53"/>
        </a:buClr>
        <a:buSzPct val="85000"/>
        <a:buFont typeface="Tahoma" pitchFamily="34" charset="0"/>
        <a:buChar char="–"/>
        <a:defRPr sz="1200">
          <a:solidFill>
            <a:srgbClr val="000000"/>
          </a:solidFill>
          <a:latin typeface="+mn-lt"/>
        </a:defRPr>
      </a:lvl3pPr>
      <a:lvl4pPr marL="1782763" indent="-411163" algn="l" defTabSz="762000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Times New Roman" pitchFamily="18" charset="0"/>
        </a:defRPr>
      </a:lvl4pPr>
      <a:lvl5pPr marL="2081213" indent="-179388" algn="l" defTabSz="762000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5pPr>
      <a:lvl6pPr marL="2538413" indent="-179388" algn="l" defTabSz="762000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6pPr>
      <a:lvl7pPr marL="2995613" indent="-179388" algn="l" defTabSz="762000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7pPr>
      <a:lvl8pPr marL="3452813" indent="-179388" algn="l" defTabSz="762000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8pPr>
      <a:lvl9pPr marL="3910013" indent="-179388" algn="l" defTabSz="762000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62708" y="352425"/>
            <a:ext cx="83629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6022" rIns="92043" bIns="46022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83223" y="1196975"/>
            <a:ext cx="8376138" cy="51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05" rIns="91409" bIns="4570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Bullet</a:t>
            </a:r>
            <a:endParaRPr lang="ru-RU" altLang="ru-RU" smtClean="0"/>
          </a:p>
          <a:p>
            <a:pPr lvl="1"/>
            <a:r>
              <a:rPr lang="en-US" altLang="ru-RU" smtClean="0"/>
              <a:t>Subbullet</a:t>
            </a:r>
            <a:endParaRPr lang="ru-RU" altLang="ru-RU" smtClean="0"/>
          </a:p>
          <a:p>
            <a:pPr lvl="2"/>
            <a:r>
              <a:rPr lang="en-US" altLang="ru-RU" smtClean="0"/>
              <a:t>Subsubbullet</a:t>
            </a:r>
          </a:p>
        </p:txBody>
      </p:sp>
      <p:sp>
        <p:nvSpPr>
          <p:cNvPr id="57348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510954" y="6440488"/>
            <a:ext cx="520212" cy="265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defTabSz="762000" eaLnBrk="0" hangingPunct="0">
              <a:spcBef>
                <a:spcPct val="0"/>
              </a:spcBef>
              <a:buClrTx/>
              <a:buSzTx/>
              <a:buFontTx/>
              <a:buNone/>
              <a:defRPr sz="10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en-US">
                <a:solidFill>
                  <a:srgbClr val="000000"/>
                </a:solidFill>
              </a:rPr>
              <a:t> </a:t>
            </a:r>
            <a:fld id="{A60E236B-BE64-4696-9795-4110EC0326C9}" type="slidenum">
              <a:rPr lang="en-US">
                <a:solidFill>
                  <a:srgbClr val="000000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6845" y="358777"/>
            <a:ext cx="1641231" cy="46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6" name="Line 6"/>
          <p:cNvSpPr>
            <a:spLocks noChangeShapeType="1"/>
          </p:cNvSpPr>
          <p:nvPr userDrawn="1"/>
        </p:nvSpPr>
        <p:spPr bwMode="auto">
          <a:xfrm flipV="1">
            <a:off x="565642" y="855663"/>
            <a:ext cx="8402515" cy="0"/>
          </a:xfrm>
          <a:prstGeom prst="line">
            <a:avLst/>
          </a:prstGeom>
          <a:noFill/>
          <a:ln w="28575">
            <a:solidFill>
              <a:srgbClr val="00703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algn="ctr" fontAlgn="base">
              <a:spcBef>
                <a:spcPct val="30000"/>
              </a:spcBef>
              <a:spcAft>
                <a:spcPct val="0"/>
              </a:spcAft>
              <a:buClr>
                <a:srgbClr val="008080"/>
              </a:buClr>
              <a:buSzPct val="85000"/>
              <a:buFont typeface="Wingdings" pitchFamily="2" charset="2"/>
              <a:buNone/>
            </a:pPr>
            <a:endParaRPr lang="ru-RU" sz="12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568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</p:sldLayoutIdLst>
  <p:hf hdr="0" ftr="0" dt="0"/>
  <p:txStyles>
    <p:titleStyle>
      <a:lvl1pPr algn="l" defTabSz="762000" rtl="0" eaLnBrk="0" fontAlgn="base" hangingPunct="0">
        <a:spcBef>
          <a:spcPct val="0"/>
        </a:spcBef>
        <a:spcAft>
          <a:spcPct val="0"/>
        </a:spcAft>
        <a:tabLst>
          <a:tab pos="384175" algn="l"/>
        </a:tabLst>
        <a:defRPr sz="1600" b="1">
          <a:solidFill>
            <a:schemeClr val="tx1"/>
          </a:solidFill>
          <a:latin typeface="+mj-lt"/>
          <a:ea typeface="+mj-ea"/>
          <a:cs typeface="+mj-cs"/>
        </a:defRPr>
      </a:lvl1pPr>
      <a:lvl2pPr algn="l" defTabSz="762000" rtl="0" eaLnBrk="0" fontAlgn="base" hangingPunct="0">
        <a:spcBef>
          <a:spcPct val="0"/>
        </a:spcBef>
        <a:spcAft>
          <a:spcPct val="0"/>
        </a:spcAft>
        <a:tabLst>
          <a:tab pos="384175" algn="l"/>
        </a:tabLst>
        <a:defRPr sz="1600" b="1">
          <a:solidFill>
            <a:schemeClr val="tx1"/>
          </a:solidFill>
          <a:latin typeface="Arial" pitchFamily="34" charset="0"/>
          <a:cs typeface="Arial" pitchFamily="34" charset="0"/>
        </a:defRPr>
      </a:lvl2pPr>
      <a:lvl3pPr algn="l" defTabSz="762000" rtl="0" eaLnBrk="0" fontAlgn="base" hangingPunct="0">
        <a:spcBef>
          <a:spcPct val="0"/>
        </a:spcBef>
        <a:spcAft>
          <a:spcPct val="0"/>
        </a:spcAft>
        <a:tabLst>
          <a:tab pos="384175" algn="l"/>
        </a:tabLst>
        <a:defRPr sz="1600" b="1">
          <a:solidFill>
            <a:schemeClr val="tx1"/>
          </a:solidFill>
          <a:latin typeface="Arial" pitchFamily="34" charset="0"/>
          <a:cs typeface="Arial" pitchFamily="34" charset="0"/>
        </a:defRPr>
      </a:lvl3pPr>
      <a:lvl4pPr algn="l" defTabSz="762000" rtl="0" eaLnBrk="0" fontAlgn="base" hangingPunct="0">
        <a:spcBef>
          <a:spcPct val="0"/>
        </a:spcBef>
        <a:spcAft>
          <a:spcPct val="0"/>
        </a:spcAft>
        <a:tabLst>
          <a:tab pos="384175" algn="l"/>
        </a:tabLst>
        <a:defRPr sz="1600" b="1">
          <a:solidFill>
            <a:schemeClr val="tx1"/>
          </a:solidFill>
          <a:latin typeface="Arial" pitchFamily="34" charset="0"/>
          <a:cs typeface="Arial" pitchFamily="34" charset="0"/>
        </a:defRPr>
      </a:lvl4pPr>
      <a:lvl5pPr algn="l" defTabSz="762000" rtl="0" eaLnBrk="0" fontAlgn="base" hangingPunct="0">
        <a:spcBef>
          <a:spcPct val="0"/>
        </a:spcBef>
        <a:spcAft>
          <a:spcPct val="0"/>
        </a:spcAft>
        <a:tabLst>
          <a:tab pos="384175" algn="l"/>
        </a:tabLst>
        <a:defRPr sz="1600" b="1">
          <a:solidFill>
            <a:schemeClr val="tx1"/>
          </a:solidFill>
          <a:latin typeface="Arial" pitchFamily="34" charset="0"/>
          <a:cs typeface="Arial" pitchFamily="34" charset="0"/>
        </a:defRPr>
      </a:lvl5pPr>
      <a:lvl6pPr marL="457200" algn="l" defTabSz="762000" rtl="0" fontAlgn="base">
        <a:spcBef>
          <a:spcPct val="0"/>
        </a:spcBef>
        <a:spcAft>
          <a:spcPct val="0"/>
        </a:spcAft>
        <a:tabLst>
          <a:tab pos="384175" algn="l"/>
        </a:tabLst>
        <a:defRPr sz="1600" b="1">
          <a:solidFill>
            <a:schemeClr val="tx1"/>
          </a:solidFill>
          <a:latin typeface="Arial" pitchFamily="34" charset="0"/>
          <a:cs typeface="Arial" pitchFamily="34" charset="0"/>
        </a:defRPr>
      </a:lvl6pPr>
      <a:lvl7pPr marL="914400" algn="l" defTabSz="762000" rtl="0" fontAlgn="base">
        <a:spcBef>
          <a:spcPct val="0"/>
        </a:spcBef>
        <a:spcAft>
          <a:spcPct val="0"/>
        </a:spcAft>
        <a:tabLst>
          <a:tab pos="384175" algn="l"/>
        </a:tabLst>
        <a:defRPr sz="1600" b="1">
          <a:solidFill>
            <a:schemeClr val="tx1"/>
          </a:solidFill>
          <a:latin typeface="Arial" pitchFamily="34" charset="0"/>
          <a:cs typeface="Arial" pitchFamily="34" charset="0"/>
        </a:defRPr>
      </a:lvl7pPr>
      <a:lvl8pPr marL="1371600" algn="l" defTabSz="762000" rtl="0" fontAlgn="base">
        <a:spcBef>
          <a:spcPct val="0"/>
        </a:spcBef>
        <a:spcAft>
          <a:spcPct val="0"/>
        </a:spcAft>
        <a:tabLst>
          <a:tab pos="384175" algn="l"/>
        </a:tabLst>
        <a:defRPr sz="1600" b="1">
          <a:solidFill>
            <a:schemeClr val="tx1"/>
          </a:solidFill>
          <a:latin typeface="Arial" pitchFamily="34" charset="0"/>
          <a:cs typeface="Arial" pitchFamily="34" charset="0"/>
        </a:defRPr>
      </a:lvl8pPr>
      <a:lvl9pPr marL="1828800" algn="l" defTabSz="762000" rtl="0" fontAlgn="base">
        <a:spcBef>
          <a:spcPct val="0"/>
        </a:spcBef>
        <a:spcAft>
          <a:spcPct val="0"/>
        </a:spcAft>
        <a:tabLst>
          <a:tab pos="384175" algn="l"/>
        </a:tabLst>
        <a:defRPr sz="1600" b="1">
          <a:solidFill>
            <a:schemeClr val="tx1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defTabSz="762000" rtl="0" eaLnBrk="0" fontAlgn="base" hangingPunct="0">
        <a:lnSpc>
          <a:spcPct val="110000"/>
        </a:lnSpc>
        <a:spcBef>
          <a:spcPct val="30000"/>
        </a:spcBef>
        <a:spcAft>
          <a:spcPct val="0"/>
        </a:spcAft>
        <a:buClr>
          <a:srgbClr val="008A53"/>
        </a:buClr>
        <a:buSzPct val="85000"/>
        <a:buFont typeface="Wingdings" pitchFamily="2" charset="2"/>
        <a:buChar char="n"/>
        <a:defRPr sz="1200">
          <a:solidFill>
            <a:srgbClr val="000000"/>
          </a:solidFill>
          <a:latin typeface="+mn-lt"/>
          <a:ea typeface="+mn-ea"/>
          <a:cs typeface="+mn-cs"/>
        </a:defRPr>
      </a:lvl1pPr>
      <a:lvl2pPr marL="628650" indent="-284163" algn="l" defTabSz="762000" rtl="0" eaLnBrk="0" fontAlgn="base" hangingPunct="0">
        <a:lnSpc>
          <a:spcPct val="110000"/>
        </a:lnSpc>
        <a:spcBef>
          <a:spcPct val="30000"/>
        </a:spcBef>
        <a:spcAft>
          <a:spcPct val="0"/>
        </a:spcAft>
        <a:buClr>
          <a:srgbClr val="008A53"/>
        </a:buClr>
        <a:buSzPct val="85000"/>
        <a:buFont typeface="Monotype Sorts" charset="2"/>
        <a:buChar char="ä"/>
        <a:defRPr sz="1200">
          <a:solidFill>
            <a:srgbClr val="000000"/>
          </a:solidFill>
          <a:latin typeface="+mn-lt"/>
          <a:cs typeface="+mn-cs"/>
        </a:defRPr>
      </a:lvl2pPr>
      <a:lvl3pPr marL="898525" indent="-268288" algn="l" defTabSz="762000" rtl="0" eaLnBrk="0" fontAlgn="base" hangingPunct="0">
        <a:lnSpc>
          <a:spcPct val="110000"/>
        </a:lnSpc>
        <a:spcBef>
          <a:spcPct val="30000"/>
        </a:spcBef>
        <a:spcAft>
          <a:spcPct val="0"/>
        </a:spcAft>
        <a:buClr>
          <a:srgbClr val="008A53"/>
        </a:buClr>
        <a:buSzPct val="85000"/>
        <a:buFont typeface="Tahoma" pitchFamily="34" charset="0"/>
        <a:buChar char="–"/>
        <a:defRPr sz="1200">
          <a:solidFill>
            <a:srgbClr val="000000"/>
          </a:solidFill>
          <a:latin typeface="+mn-lt"/>
          <a:cs typeface="+mn-cs"/>
        </a:defRPr>
      </a:lvl3pPr>
      <a:lvl4pPr marL="1782763" indent="-411163" algn="l" defTabSz="762000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Times New Roman" pitchFamily="18" charset="0"/>
          <a:cs typeface="+mn-cs"/>
        </a:defRPr>
      </a:lvl4pPr>
      <a:lvl5pPr marL="2081213" indent="-179388" algn="l" defTabSz="762000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  <a:cs typeface="+mn-cs"/>
        </a:defRPr>
      </a:lvl5pPr>
      <a:lvl6pPr marL="2538413" indent="-179388" algn="l" defTabSz="762000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  <a:cs typeface="+mn-cs"/>
        </a:defRPr>
      </a:lvl6pPr>
      <a:lvl7pPr marL="2995613" indent="-179388" algn="l" defTabSz="762000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  <a:cs typeface="+mn-cs"/>
        </a:defRPr>
      </a:lvl7pPr>
      <a:lvl8pPr marL="3452813" indent="-179388" algn="l" defTabSz="762000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  <a:cs typeface="+mn-cs"/>
        </a:defRPr>
      </a:lvl8pPr>
      <a:lvl9pPr marL="3910013" indent="-179388" algn="l" defTabSz="762000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10"/>
          <p:cNvSpPr txBox="1">
            <a:spLocks noChangeArrowheads="1"/>
          </p:cNvSpPr>
          <p:nvPr/>
        </p:nvSpPr>
        <p:spPr bwMode="auto">
          <a:xfrm>
            <a:off x="341313" y="3303177"/>
            <a:ext cx="8731250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762000"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charset="0"/>
              </a:defRPr>
            </a:lvl1pPr>
            <a:lvl2pPr marL="742950" indent="-285750" defTabSz="762000"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charset="0"/>
              </a:defRPr>
            </a:lvl2pPr>
            <a:lvl3pPr marL="1143000" indent="-228600" defTabSz="762000"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charset="0"/>
              </a:defRPr>
            </a:lvl3pPr>
            <a:lvl4pPr marL="1600200" indent="-228600" defTabSz="762000"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charset="0"/>
              </a:defRPr>
            </a:lvl4pPr>
            <a:lvl5pPr marL="2057400" indent="-228600" defTabSz="762000"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charset="0"/>
              </a:defRPr>
            </a:lvl9pPr>
          </a:lstStyle>
          <a:p>
            <a:pPr algn="r" fontAlgn="base">
              <a:spcBef>
                <a:spcPct val="10000"/>
              </a:spcBef>
              <a:spcAft>
                <a:spcPct val="10000"/>
              </a:spcAft>
              <a:buClr>
                <a:srgbClr val="008080"/>
              </a:buClr>
              <a:buSzPct val="85000"/>
              <a:buFont typeface="Wingdings" pitchFamily="2" charset="2"/>
              <a:buNone/>
            </a:pPr>
            <a:r>
              <a:rPr lang="ru-RU" sz="2200" dirty="0" smtClean="0">
                <a:solidFill>
                  <a:srgbClr val="00703C"/>
                </a:solidFill>
              </a:rPr>
              <a:t>	</a:t>
            </a:r>
            <a:r>
              <a:rPr lang="ru-RU" sz="2200" dirty="0" smtClean="0">
                <a:solidFill>
                  <a:srgbClr val="00703C"/>
                </a:solidFill>
                <a:latin typeface="+mn-lt"/>
              </a:rPr>
              <a:t>Участие Сбербанка России в проектах государственно-частного партнерства</a:t>
            </a:r>
          </a:p>
        </p:txBody>
      </p:sp>
    </p:spTree>
    <p:extLst>
      <p:ext uri="{BB962C8B-B14F-4D97-AF65-F5344CB8AC3E}">
        <p14:creationId xmlns:p14="http://schemas.microsoft.com/office/powerpoint/2010/main" val="1536100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2677317"/>
              </p:ext>
            </p:extLst>
          </p:nvPr>
        </p:nvGraphicFramePr>
        <p:xfrm>
          <a:off x="928277" y="1196752"/>
          <a:ext cx="7964203" cy="48245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09594"/>
                <a:gridCol w="3752855"/>
                <a:gridCol w="2801754"/>
              </a:tblGrid>
              <a:tr h="288032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u="none" strike="noStrike" dirty="0" smtClean="0">
                          <a:effectLst/>
                        </a:rPr>
                        <a:t>Сфера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000" marR="5520" marT="55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u="none" strike="noStrike" dirty="0" smtClean="0">
                          <a:effectLst/>
                        </a:rPr>
                        <a:t>Наименование </a:t>
                      </a:r>
                      <a:r>
                        <a:rPr lang="ru-RU" sz="1200" b="1" u="none" strike="noStrike" dirty="0">
                          <a:effectLst/>
                        </a:rPr>
                        <a:t>объектов инфраструктуры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000" marR="5520" marT="55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u="none" strike="noStrike" dirty="0" smtClean="0">
                          <a:effectLst/>
                        </a:rPr>
                        <a:t>Стратегический </a:t>
                      </a:r>
                      <a:r>
                        <a:rPr lang="ru-RU" sz="1200" b="1" u="none" strike="noStrike" dirty="0">
                          <a:effectLst/>
                        </a:rPr>
                        <a:t>партнер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0" marR="5520" marT="55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556384">
                <a:tc rowSpan="3">
                  <a:txBody>
                    <a:bodyPr/>
                    <a:lstStyle/>
                    <a:p>
                      <a:pPr algn="l" fontAlgn="ctr"/>
                      <a:endParaRPr lang="ru-RU" sz="1200" b="1" u="none" strike="noStrike" dirty="0" smtClean="0">
                        <a:effectLst/>
                      </a:endParaRPr>
                    </a:p>
                    <a:p>
                      <a:pPr algn="l" fontAlgn="ctr"/>
                      <a:endParaRPr lang="ru-RU" sz="1200" b="1" u="none" strike="noStrike" dirty="0" smtClean="0">
                        <a:effectLst/>
                      </a:endParaRPr>
                    </a:p>
                    <a:p>
                      <a:pPr algn="l" fontAlgn="ctr"/>
                      <a:endParaRPr lang="ru-RU" sz="1200" b="1" u="none" strike="noStrike" dirty="0" smtClean="0">
                        <a:effectLst/>
                      </a:endParaRPr>
                    </a:p>
                    <a:p>
                      <a:pPr algn="l" fontAlgn="ctr"/>
                      <a:endParaRPr lang="ru-RU" sz="1200" b="1" u="none" strike="noStrike" dirty="0" smtClean="0">
                        <a:effectLst/>
                      </a:endParaRPr>
                    </a:p>
                    <a:p>
                      <a:pPr algn="l" fontAlgn="ctr"/>
                      <a:endParaRPr lang="ru-RU" sz="1200" b="1" u="none" strike="noStrike" dirty="0" smtClean="0">
                        <a:effectLst/>
                      </a:endParaRPr>
                    </a:p>
                    <a:p>
                      <a:pPr algn="l" fontAlgn="ctr"/>
                      <a:r>
                        <a:rPr lang="ru-RU" sz="1200" b="1" u="none" strike="noStrike" dirty="0" smtClean="0">
                          <a:effectLst/>
                        </a:rPr>
                        <a:t>Коммунальная </a:t>
                      </a:r>
                      <a:r>
                        <a:rPr lang="ru-RU" sz="1200" b="1" u="none" strike="noStrike" dirty="0">
                          <a:effectLst/>
                        </a:rPr>
                        <a:t>инфраструктура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000" marR="5520" marT="55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Создание и реконструкция систем водоснабжения и водоотведения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000" marR="5520" marT="55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Российские коммунальные системы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000" marR="5520" marT="55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63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Создание и реконструкция объектов переработки и утилизации (захоронения) бытовых отходов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000" marR="5520" marT="55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Автопарк № 1 «</a:t>
                      </a:r>
                      <a:r>
                        <a:rPr lang="ru-RU" sz="1400" u="none" strike="noStrike" dirty="0" err="1" smtClean="0">
                          <a:effectLst/>
                        </a:rPr>
                        <a:t>Спецтранс</a:t>
                      </a:r>
                      <a:r>
                        <a:rPr lang="ru-RU" sz="1400" u="none" strike="noStrike" dirty="0" smtClean="0">
                          <a:effectLst/>
                        </a:rPr>
                        <a:t>»</a:t>
                      </a:r>
                    </a:p>
                    <a:p>
                      <a:pPr algn="l" fontAlgn="ctr"/>
                      <a:r>
                        <a:rPr lang="ru-RU" sz="1400" u="none" strike="noStrike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ЭкоЛайн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5520" marT="55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63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 smtClean="0">
                          <a:effectLst/>
                        </a:rPr>
                        <a:t>Создание и реконструкция </a:t>
                      </a:r>
                      <a:r>
                        <a:rPr lang="ru-RU" sz="1400" u="none" strike="noStrike" dirty="0">
                          <a:effectLst/>
                        </a:rPr>
                        <a:t>систем </a:t>
                      </a:r>
                      <a:r>
                        <a:rPr lang="ru-RU" sz="1400" u="none" strike="noStrike" dirty="0" smtClean="0">
                          <a:effectLst/>
                        </a:rPr>
                        <a:t>теплоснабжения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000" marR="5520" marT="55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Сберэнергодевелопмент</a:t>
                      </a:r>
                    </a:p>
                    <a:p>
                      <a:pPr algn="l" fontAlgn="ctr"/>
                      <a:r>
                        <a:rPr lang="ru-RU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РГК-1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5520" marT="55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9904">
                <a:tc rowSpan="2">
                  <a:txBody>
                    <a:bodyPr/>
                    <a:lstStyle/>
                    <a:p>
                      <a:pPr algn="l" fontAlgn="ctr"/>
                      <a:endParaRPr lang="ru-RU" sz="1200" b="1" u="none" strike="noStrike" dirty="0" smtClean="0">
                        <a:effectLst/>
                      </a:endParaRPr>
                    </a:p>
                    <a:p>
                      <a:pPr algn="l" fontAlgn="ctr"/>
                      <a:endParaRPr lang="ru-RU" sz="1200" b="1" u="none" strike="noStrike" dirty="0" smtClean="0">
                        <a:effectLst/>
                      </a:endParaRPr>
                    </a:p>
                    <a:p>
                      <a:pPr algn="l" fontAlgn="ctr"/>
                      <a:endParaRPr lang="ru-RU" sz="1200" b="1" u="none" strike="noStrike" dirty="0" smtClean="0">
                        <a:effectLst/>
                      </a:endParaRPr>
                    </a:p>
                    <a:p>
                      <a:pPr algn="l" fontAlgn="ctr"/>
                      <a:endParaRPr lang="ru-RU" sz="1200" b="1" u="none" strike="noStrike" dirty="0" smtClean="0">
                        <a:effectLst/>
                      </a:endParaRPr>
                    </a:p>
                    <a:p>
                      <a:pPr algn="l" fontAlgn="ctr"/>
                      <a:r>
                        <a:rPr lang="ru-RU" sz="1200" b="1" u="none" strike="noStrike" dirty="0" smtClean="0">
                          <a:effectLst/>
                        </a:rPr>
                        <a:t>Дорожная </a:t>
                      </a:r>
                      <a:r>
                        <a:rPr lang="ru-RU" sz="1200" b="1" u="none" strike="noStrike" dirty="0">
                          <a:effectLst/>
                        </a:rPr>
                        <a:t>и придорожная инфраструктура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000" marR="5520" marT="55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Создание и реконструкция </a:t>
                      </a:r>
                      <a:r>
                        <a:rPr lang="ru-RU" sz="1400" u="none" strike="noStrike" dirty="0" smtClean="0">
                          <a:effectLst/>
                        </a:rPr>
                        <a:t>дорог</a:t>
                      </a:r>
                      <a:r>
                        <a:rPr lang="ru-RU" sz="1400" u="none" strike="noStrike" baseline="0" dirty="0" smtClean="0">
                          <a:effectLst/>
                        </a:rPr>
                        <a:t> общего пользования</a:t>
                      </a:r>
                      <a:r>
                        <a:rPr lang="ru-RU" sz="1400" u="none" strike="noStrike" dirty="0" smtClean="0">
                          <a:effectLst/>
                        </a:rPr>
                        <a:t> </a:t>
                      </a:r>
                      <a:r>
                        <a:rPr lang="ru-RU" sz="1400" u="none" strike="noStrike" dirty="0">
                          <a:effectLst/>
                        </a:rPr>
                        <a:t>регионального </a:t>
                      </a:r>
                      <a:r>
                        <a:rPr lang="ru-RU" sz="1400" u="none" strike="noStrike" dirty="0" smtClean="0">
                          <a:effectLst/>
                        </a:rPr>
                        <a:t>значения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000" marR="5520" marT="55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Автобан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000" marR="5520" marT="55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Фото/видео фиксация правонарушений ПДД и Весогабаритный контроль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000" marR="5520" marT="55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 smtClean="0">
                          <a:effectLst/>
                        </a:rPr>
                        <a:t>МВС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000" marR="5520" marT="55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072">
                <a:tc rowSpan="2">
                  <a:txBody>
                    <a:bodyPr/>
                    <a:lstStyle/>
                    <a:p>
                      <a:pPr algn="l" fontAlgn="ctr"/>
                      <a:endParaRPr lang="ru-RU" sz="1200" b="1" u="none" strike="noStrike" dirty="0" smtClean="0">
                        <a:effectLst/>
                      </a:endParaRPr>
                    </a:p>
                    <a:p>
                      <a:pPr algn="l" fontAlgn="ctr"/>
                      <a:endParaRPr lang="ru-RU" sz="1200" b="1" u="none" strike="noStrike" dirty="0" smtClean="0">
                        <a:effectLst/>
                      </a:endParaRPr>
                    </a:p>
                    <a:p>
                      <a:pPr algn="l" fontAlgn="ctr"/>
                      <a:endParaRPr lang="ru-RU" sz="1200" b="1" u="none" strike="noStrike" dirty="0" smtClean="0">
                        <a:effectLst/>
                      </a:endParaRPr>
                    </a:p>
                    <a:p>
                      <a:pPr algn="l" fontAlgn="ctr"/>
                      <a:r>
                        <a:rPr lang="ru-RU" sz="1200" b="1" u="none" strike="noStrike" dirty="0" smtClean="0">
                          <a:effectLst/>
                        </a:rPr>
                        <a:t>Социальная </a:t>
                      </a:r>
                      <a:r>
                        <a:rPr lang="ru-RU" sz="1200" b="1" u="none" strike="noStrike" dirty="0">
                          <a:effectLst/>
                        </a:rPr>
                        <a:t>инфраструктура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000" marR="5520" marT="55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Создание и реконструкция  поликлинических центров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000" marR="5520" marT="55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Юникс</a:t>
                      </a:r>
                      <a:r>
                        <a:rPr lang="ru-RU" sz="14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, Медицинская Инвестиционная Группа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000" marR="5520" marT="55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Создание и реконструкция гериатрический центров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000" marR="5520" marT="55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 smtClean="0">
                          <a:effectLst/>
                        </a:rPr>
                        <a:t>Опека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000" marR="5520" marT="55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3284984"/>
            <a:ext cx="720080" cy="72008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1259633" y="1772816"/>
            <a:ext cx="720080" cy="720080"/>
          </a:xfrm>
          <a:prstGeom prst="rect">
            <a:avLst/>
          </a:prstGeom>
        </p:spPr>
      </p:pic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869160"/>
            <a:ext cx="921632" cy="511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1115616" y="692696"/>
            <a:ext cx="5904656" cy="276999"/>
          </a:xfrm>
        </p:spPr>
        <p:txBody>
          <a:bodyPr/>
          <a:lstStyle/>
          <a:p>
            <a:r>
              <a:rPr lang="ru-RU" dirty="0" smtClean="0">
                <a:solidFill>
                  <a:srgbClr val="00703C"/>
                </a:solidFill>
                <a:latin typeface="+mn-lt"/>
                <a:cs typeface="Arial" charset="0"/>
              </a:rPr>
              <a:t>«Коробки» - компании партнеры</a:t>
            </a:r>
            <a:endParaRPr lang="ru-RU" dirty="0">
              <a:solidFill>
                <a:srgbClr val="00703C"/>
              </a:solidFill>
              <a:latin typeface="+mn-lt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5300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692696"/>
            <a:ext cx="5603875" cy="298996"/>
          </a:xfrm>
        </p:spPr>
        <p:txBody>
          <a:bodyPr/>
          <a:lstStyle/>
          <a:p>
            <a:r>
              <a:rPr lang="ru-RU" dirty="0" smtClean="0"/>
              <a:t>Основные условия финансирования</a:t>
            </a:r>
            <a:endParaRPr lang="ru-RU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7862601"/>
              </p:ext>
            </p:extLst>
          </p:nvPr>
        </p:nvGraphicFramePr>
        <p:xfrm>
          <a:off x="1043608" y="1124744"/>
          <a:ext cx="7704856" cy="28803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90633"/>
                <a:gridCol w="5414223"/>
              </a:tblGrid>
              <a:tr h="435979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Arial (Основной текст)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b="1" kern="1200" dirty="0" smtClean="0">
                          <a:solidFill>
                            <a:schemeClr val="bg1"/>
                          </a:solidFill>
                          <a:effectLst/>
                          <a:latin typeface="Arial (Основной текст)"/>
                          <a:ea typeface="+mn-ea"/>
                          <a:cs typeface="+mn-cs"/>
                        </a:rPr>
                        <a:t>Стандартные условия </a:t>
                      </a:r>
                      <a:r>
                        <a:rPr lang="ru-RU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Arial (Основной текст)"/>
                          <a:ea typeface="+mn-ea"/>
                          <a:cs typeface="+mn-cs"/>
                        </a:rPr>
                        <a:t>финансирования концессионных проектов</a:t>
                      </a:r>
                      <a:endParaRPr lang="ru-RU" sz="1400" b="1" kern="1200" dirty="0">
                        <a:solidFill>
                          <a:schemeClr val="bg1"/>
                        </a:solidFill>
                        <a:effectLst/>
                        <a:latin typeface="Arial (Основной текст)"/>
                        <a:ea typeface="+mn-ea"/>
                        <a:cs typeface="+mn-cs"/>
                      </a:endParaRPr>
                    </a:p>
                  </a:txBody>
                  <a:tcPr marL="1905" marR="1905" marT="1905" marB="0" anchor="ctr"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dirty="0" smtClean="0">
                        <a:solidFill>
                          <a:schemeClr val="tx1"/>
                        </a:solidFill>
                        <a:effectLst/>
                        <a:latin typeface="Arial (Основной текст)"/>
                        <a:ea typeface="Calibri"/>
                        <a:cs typeface="Times New Roman"/>
                      </a:endParaRPr>
                    </a:p>
                  </a:txBody>
                  <a:tcPr marL="1905" marR="1905" marT="190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4359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bg1"/>
                          </a:solidFill>
                          <a:effectLst/>
                          <a:latin typeface="Arial (Основной текст)"/>
                          <a:ea typeface="+mn-ea"/>
                          <a:cs typeface="+mn-cs"/>
                        </a:rPr>
                        <a:t> Реализация проекта</a:t>
                      </a:r>
                      <a:endParaRPr lang="ru-RU" sz="1400" b="1" kern="1200" dirty="0">
                        <a:solidFill>
                          <a:schemeClr val="bg1"/>
                        </a:solidFill>
                        <a:effectLst/>
                        <a:latin typeface="Arial (Основной текст)"/>
                        <a:ea typeface="+mn-ea"/>
                        <a:cs typeface="+mn-cs"/>
                      </a:endParaRPr>
                    </a:p>
                  </a:txBody>
                  <a:tcPr marL="1905" marR="1905" marT="190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Arial (Основной текст)"/>
                          <a:ea typeface="+mn-ea"/>
                          <a:cs typeface="+mn-cs"/>
                        </a:rPr>
                        <a:t>на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  <a:effectLst/>
                          <a:latin typeface="Arial (Основной текст)"/>
                          <a:ea typeface="+mn-ea"/>
                          <a:cs typeface="+mn-cs"/>
                        </a:rPr>
                        <a:t> базе Специальной проектной компании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Arial (Основной текст)"/>
                        <a:ea typeface="Calibri"/>
                        <a:cs typeface="Times New Roman"/>
                      </a:endParaRPr>
                    </a:p>
                  </a:txBody>
                  <a:tcPr marL="1905" marR="1905" marT="190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66161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bg1"/>
                          </a:solidFill>
                          <a:effectLst/>
                          <a:latin typeface="Arial (Основной текст)"/>
                          <a:ea typeface="Calibri"/>
                          <a:cs typeface="Times New Roman"/>
                        </a:rPr>
                        <a:t> Соотношение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bg1"/>
                          </a:solidFill>
                          <a:effectLst/>
                          <a:latin typeface="Arial (Основной текст)"/>
                          <a:ea typeface="Calibri"/>
                          <a:cs typeface="Times New Roman"/>
                        </a:rPr>
                        <a:t> собственных</a:t>
                      </a:r>
                      <a:r>
                        <a:rPr lang="en-US" sz="1400" baseline="0" dirty="0" smtClean="0">
                          <a:solidFill>
                            <a:schemeClr val="bg1"/>
                          </a:solidFill>
                          <a:effectLst/>
                          <a:latin typeface="Arial (Основной текст)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aseline="0" dirty="0" smtClean="0">
                          <a:solidFill>
                            <a:schemeClr val="bg1"/>
                          </a:solidFill>
                          <a:effectLst/>
                          <a:latin typeface="Arial (Основной текст)"/>
                          <a:ea typeface="Calibri"/>
                          <a:cs typeface="Times New Roman"/>
                        </a:rPr>
                        <a:t>и </a:t>
                      </a:r>
                      <a:r>
                        <a:rPr lang="ru-RU" sz="1400" dirty="0" smtClean="0">
                          <a:solidFill>
                            <a:schemeClr val="bg1"/>
                          </a:solidFill>
                          <a:effectLst/>
                          <a:latin typeface="Arial (Основной текст)"/>
                          <a:ea typeface="Calibri"/>
                          <a:cs typeface="Times New Roman"/>
                        </a:rPr>
                        <a:t>заемных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bg1"/>
                          </a:solidFill>
                          <a:effectLst/>
                          <a:latin typeface="Arial (Основной текст)"/>
                          <a:ea typeface="Calibri"/>
                          <a:cs typeface="Times New Roman"/>
                        </a:rPr>
                        <a:t> средств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Arial (Основной текст)"/>
                        <a:ea typeface="Calibri"/>
                        <a:cs typeface="Times New Roman"/>
                      </a:endParaRPr>
                    </a:p>
                  </a:txBody>
                  <a:tcPr marL="1905" marR="1905" marT="190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(Основной текст)"/>
                          <a:ea typeface="Calibri"/>
                          <a:cs typeface="Times New Roman"/>
                        </a:rPr>
                        <a:t>30 : 70 *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(Основной текст)"/>
                        <a:ea typeface="Calibri"/>
                        <a:cs typeface="Times New Roman"/>
                      </a:endParaRPr>
                    </a:p>
                  </a:txBody>
                  <a:tcPr marL="1905" marR="1905" marT="190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6667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bg1"/>
                          </a:solidFill>
                          <a:effectLst/>
                          <a:latin typeface="Arial (Основной текст)"/>
                        </a:rPr>
                        <a:t> Срок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Arial (Основной текст)"/>
                        <a:ea typeface="Calibri"/>
                        <a:cs typeface="Times New Roman"/>
                      </a:endParaRPr>
                    </a:p>
                  </a:txBody>
                  <a:tcPr marL="1905" marR="1905" marT="190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effectLst/>
                          <a:latin typeface="Arial (Основной текст)"/>
                          <a:ea typeface="+mn-ea"/>
                          <a:cs typeface="+mn-cs"/>
                        </a:rPr>
                        <a:t>До 10-15 лет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(Основной текст)"/>
                        <a:ea typeface="Calibri"/>
                        <a:cs typeface="Times New Roman"/>
                      </a:endParaRPr>
                    </a:p>
                  </a:txBody>
                  <a:tcPr marL="1905" marR="1905" marT="190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0800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bg1"/>
                          </a:solidFill>
                          <a:effectLst/>
                          <a:latin typeface="Arial (Основной текст)"/>
                        </a:rPr>
                        <a:t> Обеспечение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Arial (Основной текст)"/>
                        <a:ea typeface="Calibri"/>
                        <a:cs typeface="Times New Roman"/>
                      </a:endParaRPr>
                    </a:p>
                  </a:txBody>
                  <a:tcPr marL="1905" marR="1905" marT="1905" marB="0" anchor="ctr"/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(Основной текст)"/>
                          <a:ea typeface="Calibri"/>
                          <a:cs typeface="Times New Roman"/>
                        </a:rPr>
                        <a:t>Залог 100% акций Специальной проектной компании</a:t>
                      </a:r>
                    </a:p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(Основной текст)"/>
                          <a:ea typeface="Calibri"/>
                          <a:cs typeface="Times New Roman"/>
                        </a:rPr>
                        <a:t>Залог прав требования по договорам по проекту (в том числе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  <a:latin typeface="Arial (Основной текст)"/>
                          <a:ea typeface="Calibri"/>
                          <a:cs typeface="Times New Roman"/>
                        </a:rPr>
                        <a:t> по д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(Основной текст)"/>
                          <a:ea typeface="Calibri"/>
                          <a:cs typeface="Times New Roman"/>
                        </a:rPr>
                        <a:t>оговорам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  <a:latin typeface="Arial (Основной текст)"/>
                          <a:ea typeface="Calibri"/>
                          <a:cs typeface="Times New Roman"/>
                        </a:rPr>
                        <a:t> подряда)</a:t>
                      </a:r>
                      <a:endParaRPr lang="ru-RU" sz="1200" dirty="0" smtClean="0">
                        <a:solidFill>
                          <a:schemeClr val="tx1"/>
                        </a:solidFill>
                        <a:effectLst/>
                        <a:latin typeface="Arial (Основной текст)"/>
                        <a:ea typeface="Calibri"/>
                        <a:cs typeface="Times New Roman"/>
                      </a:endParaRPr>
                    </a:p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(Основной текст)"/>
                          <a:ea typeface="Calibri"/>
                          <a:cs typeface="Times New Roman"/>
                        </a:rPr>
                        <a:t>Поручительство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  <a:latin typeface="Arial (Основной текст)"/>
                          <a:ea typeface="Calibri"/>
                          <a:cs typeface="Times New Roman"/>
                        </a:rPr>
                        <a:t> акционеров / спонсоров (в части внесения собственных средств)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(Основной текст)"/>
                        <a:ea typeface="Calibri"/>
                        <a:cs typeface="Times New Roman"/>
                      </a:endParaRPr>
                    </a:p>
                  </a:txBody>
                  <a:tcPr marL="72000" marR="36000" marT="190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2068059"/>
              </p:ext>
            </p:extLst>
          </p:nvPr>
        </p:nvGraphicFramePr>
        <p:xfrm>
          <a:off x="1043608" y="4077073"/>
          <a:ext cx="7704856" cy="19442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90633"/>
                <a:gridCol w="5414223"/>
              </a:tblGrid>
              <a:tr h="19442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Дополнительные</a:t>
                      </a:r>
                      <a:r>
                        <a:rPr lang="ru-RU" sz="14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требования при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финансировании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концессионных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соглашений (КС)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1905" marR="1905" marT="1905" marB="0" anchor="ctr"/>
                </a:tc>
                <a:tc>
                  <a:txBody>
                    <a:bodyPr/>
                    <a:lstStyle/>
                    <a:p>
                      <a:pPr marL="85725" indent="0" algn="l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Концессионные соглашения должны предусматривать:</a:t>
                      </a:r>
                    </a:p>
                    <a:p>
                      <a:pPr marL="361950" indent="-276225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Выплату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b="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Концедентом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к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омпенсации при прекращении КС по любым основаниям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(условия расчета и выплаты устанавливаются в КС)</a:t>
                      </a:r>
                      <a:endParaRPr lang="ru-RU" sz="1200" b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361950" indent="-276225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Обязательное заключение прямого соглашения </a:t>
                      </a:r>
                      <a:r>
                        <a:rPr lang="ru-RU" sz="1200" b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Концедент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– Концессионер - Банк</a:t>
                      </a:r>
                      <a:endParaRPr lang="ru-RU" sz="1200" b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361950" indent="-276225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Наличие механизма особых обстоятельств, предусматривающего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соответствующие права Концессионера на продление сроков по КС и/или компенсацию возникающих расходов</a:t>
                      </a:r>
                    </a:p>
                  </a:txBody>
                  <a:tcPr marL="1905" marR="1905" marT="190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971600" y="6021288"/>
            <a:ext cx="69127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solidFill>
                  <a:schemeClr val="tx1"/>
                </a:solidFill>
              </a:rPr>
              <a:t>* - предварительные значения, окончательные параметры определяются исходя из структуры проектов</a:t>
            </a:r>
            <a:endParaRPr lang="ru-RU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074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1129290" y="716186"/>
            <a:ext cx="5458934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 baseline="0">
                <a:solidFill>
                  <a:srgbClr val="00703C"/>
                </a:solidFill>
                <a:latin typeface="Arial" pitchFamily="34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703C"/>
                </a:solidFill>
                <a:latin typeface="Arial" charset="0"/>
                <a:ea typeface="ヒラギノ角ゴ Pro W3" pitchFamily="-128" charset="-128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703C"/>
                </a:solidFill>
                <a:latin typeface="Arial" charset="0"/>
                <a:ea typeface="ヒラギノ角ゴ Pro W3" pitchFamily="-128" charset="-128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703C"/>
                </a:solidFill>
                <a:latin typeface="Arial" charset="0"/>
                <a:ea typeface="ヒラギノ角ゴ Pro W3" pitchFamily="-128" charset="-128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703C"/>
                </a:solidFill>
                <a:latin typeface="Arial" charset="0"/>
                <a:ea typeface="ヒラギノ角ゴ Pro W3" pitchFamily="-128" charset="-128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7341"/>
                </a:solidFill>
                <a:latin typeface="Arial" charset="0"/>
                <a:ea typeface="ヒラギノ角ゴ Pro W3" pitchFamily="-128" charset="-128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7341"/>
                </a:solidFill>
                <a:latin typeface="Arial" charset="0"/>
                <a:ea typeface="ヒラギノ角ゴ Pro W3" pitchFamily="-128" charset="-128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7341"/>
                </a:solidFill>
                <a:latin typeface="Arial" charset="0"/>
                <a:ea typeface="ヒラギノ角ゴ Pro W3" pitchFamily="-128" charset="-128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7341"/>
                </a:solidFill>
                <a:latin typeface="Arial" charset="0"/>
                <a:ea typeface="ヒラギノ角ゴ Pro W3" pitchFamily="-128" charset="-128"/>
              </a:defRPr>
            </a:lvl9pPr>
          </a:lstStyle>
          <a:p>
            <a:r>
              <a:rPr lang="ru-RU" kern="0" dirty="0" smtClean="0"/>
              <a:t>Компенсация при прекращении</a:t>
            </a:r>
            <a:endParaRPr lang="ru-RU" kern="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525960" y="5169966"/>
            <a:ext cx="66986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Компенсация при прекращении – основное обеспечение и залог эффективности финансирования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концессионных проектов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Объект 2"/>
          <p:cNvSpPr>
            <a:spLocks noGrp="1"/>
          </p:cNvSpPr>
          <p:nvPr>
            <p:ph sz="half" idx="1"/>
          </p:nvPr>
        </p:nvSpPr>
        <p:spPr>
          <a:xfrm>
            <a:off x="1245295" y="1052736"/>
            <a:ext cx="3673475" cy="4289425"/>
          </a:xfrm>
        </p:spPr>
        <p:txBody>
          <a:bodyPr/>
          <a:lstStyle/>
          <a:p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Штатное развитие</a:t>
            </a:r>
            <a:endParaRPr lang="ru-R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Объект 3"/>
          <p:cNvSpPr txBox="1">
            <a:spLocks/>
          </p:cNvSpPr>
          <p:nvPr/>
        </p:nvSpPr>
        <p:spPr>
          <a:xfrm>
            <a:off x="4783138" y="1052736"/>
            <a:ext cx="3675062" cy="428942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rgbClr val="00703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00703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00703C"/>
                </a:solidFill>
                <a:latin typeface="+mn-lt"/>
                <a:ea typeface="+mn-ea"/>
              </a:defRPr>
            </a:lvl3pPr>
            <a:lvl4pPr marL="1562100" indent="-2286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404040"/>
                </a:solidFill>
                <a:latin typeface="+mn-lt"/>
                <a:ea typeface="+mn-ea"/>
              </a:defRPr>
            </a:lvl4pPr>
            <a:lvl5pPr marL="1981200" indent="-2286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+mn-lt"/>
                <a:ea typeface="+mn-ea"/>
              </a:defRPr>
            </a:lvl5pPr>
            <a:lvl6pPr marL="2438400" indent="-228600" algn="l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defRPr sz="2000">
                <a:solidFill>
                  <a:srgbClr val="404040"/>
                </a:solidFill>
                <a:latin typeface="+mn-lt"/>
                <a:ea typeface="+mn-ea"/>
              </a:defRPr>
            </a:lvl6pPr>
            <a:lvl7pPr marL="2895600" indent="-228600" algn="l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defRPr sz="2000">
                <a:solidFill>
                  <a:srgbClr val="404040"/>
                </a:solidFill>
                <a:latin typeface="+mn-lt"/>
                <a:ea typeface="+mn-ea"/>
              </a:defRPr>
            </a:lvl7pPr>
            <a:lvl8pPr marL="3352800" indent="-228600" algn="l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defRPr sz="2000">
                <a:solidFill>
                  <a:srgbClr val="404040"/>
                </a:solidFill>
                <a:latin typeface="+mn-lt"/>
                <a:ea typeface="+mn-ea"/>
              </a:defRPr>
            </a:lvl8pPr>
            <a:lvl9pPr marL="3810000" indent="-228600" algn="l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defRPr sz="2000">
                <a:solidFill>
                  <a:srgbClr val="404040"/>
                </a:solidFill>
                <a:latin typeface="+mn-lt"/>
                <a:ea typeface="+mn-ea"/>
              </a:defRPr>
            </a:lvl9pPr>
          </a:lstStyle>
          <a:p>
            <a:r>
              <a:rPr lang="ru-RU" sz="2000" kern="0" smtClean="0">
                <a:latin typeface="Calibri" panose="020F0502020204030204" pitchFamily="34" charset="0"/>
                <a:cs typeface="Calibri" panose="020F0502020204030204" pitchFamily="34" charset="0"/>
              </a:rPr>
              <a:t>Нештатное развитие</a:t>
            </a:r>
            <a:endParaRPr lang="ru-RU" sz="2000" kern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 bwMode="auto">
          <a:xfrm flipH="1">
            <a:off x="1525960" y="2985919"/>
            <a:ext cx="300735" cy="91440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9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28800"/>
            <a:ext cx="361950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2783" y="1628800"/>
            <a:ext cx="361950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1043608" y="3573016"/>
            <a:ext cx="7738675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ru-RU" sz="1500" dirty="0">
                <a:solidFill>
                  <a:srgbClr val="404040"/>
                </a:solidFill>
              </a:rPr>
              <a:t>Размер компенсации при прекращении </a:t>
            </a:r>
            <a:r>
              <a:rPr lang="ru-RU" sz="1500" b="1" dirty="0">
                <a:solidFill>
                  <a:srgbClr val="404040"/>
                </a:solidFill>
              </a:rPr>
              <a:t>ограничен величиной фактически понесенных расходов на реконструкцию объектов </a:t>
            </a:r>
            <a:r>
              <a:rPr lang="ru-RU" sz="1500" b="1" dirty="0" smtClean="0">
                <a:solidFill>
                  <a:srgbClr val="404040"/>
                </a:solidFill>
              </a:rPr>
              <a:t>концессионного соглашения и не </a:t>
            </a:r>
            <a:r>
              <a:rPr lang="ru-RU" sz="1500" b="1" dirty="0">
                <a:solidFill>
                  <a:srgbClr val="404040"/>
                </a:solidFill>
              </a:rPr>
              <a:t>возмещенных </a:t>
            </a:r>
            <a:r>
              <a:rPr lang="ru-RU" sz="1500" b="1" dirty="0" smtClean="0">
                <a:solidFill>
                  <a:srgbClr val="404040"/>
                </a:solidFill>
              </a:rPr>
              <a:t>концессионеру</a:t>
            </a:r>
            <a:endParaRPr lang="ru-RU" sz="1500" b="1" dirty="0">
              <a:solidFill>
                <a:srgbClr val="404040"/>
              </a:solidFill>
            </a:endParaRPr>
          </a:p>
          <a:p>
            <a:pPr algn="just">
              <a:spcBef>
                <a:spcPts val="600"/>
              </a:spcBef>
            </a:pPr>
            <a:r>
              <a:rPr lang="ru-RU" sz="1500" dirty="0" smtClean="0">
                <a:solidFill>
                  <a:srgbClr val="404040"/>
                </a:solidFill>
              </a:rPr>
              <a:t>При </a:t>
            </a:r>
            <a:r>
              <a:rPr lang="ru-RU" sz="1500" dirty="0">
                <a:solidFill>
                  <a:srgbClr val="404040"/>
                </a:solidFill>
              </a:rPr>
              <a:t>этом расчет  компенсации при расторжении рассчитывается как сумма всех произведенных собственных инвестиций и полученных кредитов с учетом процентов и </a:t>
            </a:r>
            <a:r>
              <a:rPr lang="ru-RU" sz="1500" dirty="0" smtClean="0">
                <a:solidFill>
                  <a:srgbClr val="404040"/>
                </a:solidFill>
              </a:rPr>
              <a:t>штрафов</a:t>
            </a:r>
            <a:endParaRPr lang="ru-RU" sz="1500" dirty="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872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 txBox="1">
            <a:spLocks/>
          </p:cNvSpPr>
          <p:nvPr/>
        </p:nvSpPr>
        <p:spPr>
          <a:xfrm>
            <a:off x="899592" y="2204864"/>
            <a:ext cx="7920880" cy="4104456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rgbClr val="00703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00703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00703C"/>
                </a:solidFill>
                <a:latin typeface="+mn-lt"/>
                <a:ea typeface="+mn-ea"/>
              </a:defRPr>
            </a:lvl3pPr>
            <a:lvl4pPr marL="1562100" indent="-2286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404040"/>
                </a:solidFill>
                <a:latin typeface="+mn-lt"/>
                <a:ea typeface="+mn-ea"/>
              </a:defRPr>
            </a:lvl4pPr>
            <a:lvl5pPr marL="1981200" indent="-2286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+mn-lt"/>
                <a:ea typeface="+mn-ea"/>
              </a:defRPr>
            </a:lvl5pPr>
            <a:lvl6pPr marL="2438400" indent="-228600" algn="l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defRPr sz="2000">
                <a:solidFill>
                  <a:srgbClr val="404040"/>
                </a:solidFill>
                <a:latin typeface="+mn-lt"/>
                <a:ea typeface="+mn-ea"/>
              </a:defRPr>
            </a:lvl6pPr>
            <a:lvl7pPr marL="2895600" indent="-228600" algn="l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defRPr sz="2000">
                <a:solidFill>
                  <a:srgbClr val="404040"/>
                </a:solidFill>
                <a:latin typeface="+mn-lt"/>
                <a:ea typeface="+mn-ea"/>
              </a:defRPr>
            </a:lvl7pPr>
            <a:lvl8pPr marL="3352800" indent="-228600" algn="l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defRPr sz="2000">
                <a:solidFill>
                  <a:srgbClr val="404040"/>
                </a:solidFill>
                <a:latin typeface="+mn-lt"/>
                <a:ea typeface="+mn-ea"/>
              </a:defRPr>
            </a:lvl8pPr>
            <a:lvl9pPr marL="3810000" indent="-228600" algn="l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defRPr sz="2000">
                <a:solidFill>
                  <a:srgbClr val="404040"/>
                </a:solidFill>
                <a:latin typeface="+mn-lt"/>
                <a:ea typeface="+mn-ea"/>
              </a:defRPr>
            </a:lvl9pPr>
          </a:lstStyle>
          <a:p>
            <a:pPr marL="0" indent="0" defTabSz="913526" eaLnBrk="1" hangingPunct="1">
              <a:spcBef>
                <a:spcPct val="0"/>
              </a:spcBef>
              <a:buClr>
                <a:srgbClr val="292929"/>
              </a:buClr>
              <a:buFontTx/>
              <a:buNone/>
            </a:pPr>
            <a:r>
              <a:rPr lang="ru-RU" sz="1600" b="1" kern="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Основными целями прямого соглашения являются</a:t>
            </a:r>
          </a:p>
          <a:p>
            <a:pPr algn="just" defTabSz="913526" eaLnBrk="1" hangingPunct="1">
              <a:spcBef>
                <a:spcPct val="0"/>
              </a:spcBef>
              <a:buClr>
                <a:srgbClr val="FF9900"/>
              </a:buClr>
              <a:buFont typeface="Wingdings" panose="05000000000000000000" pitchFamily="2" charset="2"/>
              <a:buChar char="ü"/>
            </a:pPr>
            <a:r>
              <a:rPr lang="ru-RU" sz="1600" kern="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регулирование механизма досрочного расторжения концессионного соглашения с участием  Банка в этом процессе</a:t>
            </a:r>
          </a:p>
          <a:p>
            <a:pPr algn="just" defTabSz="913526" eaLnBrk="1" hangingPunct="1">
              <a:spcBef>
                <a:spcPct val="0"/>
              </a:spcBef>
              <a:buClr>
                <a:srgbClr val="FF9900"/>
              </a:buClr>
              <a:buFont typeface="Wingdings" panose="05000000000000000000" pitchFamily="2" charset="2"/>
              <a:buChar char="ü"/>
            </a:pPr>
            <a:endParaRPr lang="ru-RU" sz="1600" kern="0" dirty="0" smtClean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defTabSz="913526" eaLnBrk="1" hangingPunct="1">
              <a:spcBef>
                <a:spcPct val="0"/>
              </a:spcBef>
              <a:buClr>
                <a:srgbClr val="FF9900"/>
              </a:buClr>
              <a:buFont typeface="Wingdings" panose="05000000000000000000" pitchFamily="2" charset="2"/>
              <a:buChar char="ü"/>
            </a:pPr>
            <a:r>
              <a:rPr lang="ru-RU" sz="1600" kern="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установление порядка выплаты суммы компенсации в случае досрочного расторжения концессионного соглашения на счет Концессионера, находящийся в залоге у Банка в целях гарантии возврата предоставленных концессионеру для реализации проекта кредитных средств;</a:t>
            </a:r>
          </a:p>
          <a:p>
            <a:pPr algn="just" defTabSz="913526" eaLnBrk="1" hangingPunct="1">
              <a:spcBef>
                <a:spcPct val="0"/>
              </a:spcBef>
              <a:buClr>
                <a:srgbClr val="FF9900"/>
              </a:buClr>
              <a:buFont typeface="Wingdings" panose="05000000000000000000" pitchFamily="2" charset="2"/>
              <a:buChar char="ü"/>
            </a:pPr>
            <a:endParaRPr lang="ru-RU" sz="1600" kern="0" dirty="0" smtClean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defTabSz="913526" eaLnBrk="1" hangingPunct="1">
              <a:spcBef>
                <a:spcPct val="0"/>
              </a:spcBef>
              <a:buClr>
                <a:srgbClr val="FF9900"/>
              </a:buClr>
              <a:buFont typeface="Wingdings" panose="05000000000000000000" pitchFamily="2" charset="2"/>
              <a:buChar char="ü"/>
            </a:pPr>
            <a:r>
              <a:rPr lang="ru-RU" sz="1600" kern="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установление порядка замены концессионера по концессионному соглашению в случае нарушения им обязательств по концессионному соглашению либо по кредитному договору</a:t>
            </a:r>
          </a:p>
          <a:p>
            <a:pPr defTabSz="913526" eaLnBrk="1" hangingPunct="1">
              <a:spcBef>
                <a:spcPct val="0"/>
              </a:spcBef>
              <a:buClr>
                <a:srgbClr val="292929"/>
              </a:buClr>
              <a:buFont typeface="Wingdings" panose="05000000000000000000" pitchFamily="2" charset="2"/>
              <a:buChar char="ü"/>
            </a:pPr>
            <a:endParaRPr lang="en-US" sz="1600" kern="0" dirty="0" smtClean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defTabSz="913526" eaLnBrk="1" hangingPunct="1">
              <a:spcBef>
                <a:spcPct val="0"/>
              </a:spcBef>
              <a:buClr>
                <a:srgbClr val="292929"/>
              </a:buClr>
            </a:pPr>
            <a:endParaRPr lang="en-US" sz="1600" kern="0" dirty="0" smtClean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1111665" y="703729"/>
            <a:ext cx="6916719" cy="276999"/>
          </a:xfrm>
        </p:spPr>
        <p:txBody>
          <a:bodyPr/>
          <a:lstStyle/>
          <a:p>
            <a:r>
              <a:rPr lang="ru-RU" dirty="0">
                <a:solidFill>
                  <a:srgbClr val="00703C"/>
                </a:solidFill>
                <a:latin typeface="Arial" pitchFamily="34" charset="0"/>
              </a:rPr>
              <a:t>Прямое соглашение</a:t>
            </a:r>
            <a:endParaRPr lang="ru-RU" dirty="0">
              <a:solidFill>
                <a:srgbClr val="00703C"/>
              </a:solidFill>
              <a:latin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99592" y="1148551"/>
            <a:ext cx="76328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kern="0" dirty="0">
                <a:latin typeface="Century Gothic" panose="020B0502020202020204" pitchFamily="34" charset="0"/>
              </a:rPr>
              <a:t>Возможность заключения прямого соглашения в случае участия в проекте финансирующей организации предусмотрена в п.4 ст. 5 Закона о концессионных соглашениях.</a:t>
            </a:r>
            <a:endParaRPr lang="en-US" kern="0" dirty="0">
              <a:latin typeface="Century Gothic" panose="020B0502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8017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7674" y="692696"/>
            <a:ext cx="5810590" cy="288032"/>
          </a:xfrm>
        </p:spPr>
        <p:txBody>
          <a:bodyPr/>
          <a:lstStyle/>
          <a:p>
            <a:pPr eaLnBrk="1" hangingPunct="1">
              <a:buClr>
                <a:srgbClr val="008080"/>
              </a:buClr>
              <a:buSzPct val="85000"/>
              <a:buFont typeface="Wingdings" pitchFamily="2" charset="2"/>
              <a:buNone/>
            </a:pPr>
            <a:r>
              <a:rPr lang="ru-RU" altLang="ru-RU" dirty="0" smtClean="0">
                <a:latin typeface="+mj-lt"/>
              </a:rPr>
              <a:t>Особые </a:t>
            </a:r>
            <a:r>
              <a:rPr lang="ru-RU" altLang="ru-RU" dirty="0" smtClean="0">
                <a:latin typeface="+mj-lt"/>
              </a:rPr>
              <a:t>обстоятельства</a:t>
            </a:r>
            <a:endParaRPr lang="ru-RU" altLang="ru-RU" dirty="0">
              <a:latin typeface="+mj-lt"/>
            </a:endParaRPr>
          </a:p>
        </p:txBody>
      </p:sp>
      <p:sp>
        <p:nvSpPr>
          <p:cNvPr id="8" name="TextBox 12"/>
          <p:cNvSpPr txBox="1">
            <a:spLocks noChangeArrowheads="1"/>
          </p:cNvSpPr>
          <p:nvPr/>
        </p:nvSpPr>
        <p:spPr bwMode="auto">
          <a:xfrm>
            <a:off x="974444" y="1093818"/>
            <a:ext cx="7848872" cy="535531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 sz="120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defRPr>
            </a:lvl1pPr>
            <a:lvl2pPr marL="742950" indent="-285750" eaLnBrk="0" hangingPunct="0">
              <a:defRPr sz="120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defRPr>
            </a:lvl2pPr>
            <a:lvl3pPr marL="1143000" indent="-228600" eaLnBrk="0" hangingPunct="0">
              <a:defRPr sz="120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defRPr>
            </a:lvl3pPr>
            <a:lvl4pPr marL="1600200" indent="-228600" eaLnBrk="0" hangingPunct="0">
              <a:defRPr sz="120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defRPr>
            </a:lvl4pPr>
            <a:lvl5pPr marL="2057400" indent="-228600" eaLnBrk="0" hangingPunct="0">
              <a:defRPr sz="120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ru-RU" altLang="ru-RU" sz="1600" b="1" dirty="0" smtClean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Arial" pitchFamily="34" charset="0"/>
              </a:rPr>
              <a:t>Механизм особых обстоятельств  - это механизм перераспределения проектных рисков между сторонами концессии</a:t>
            </a:r>
            <a:endParaRPr lang="ru-RU" altLang="ru-RU" sz="1600" b="1" dirty="0">
              <a:solidFill>
                <a:schemeClr val="bg2">
                  <a:lumMod val="75000"/>
                </a:schemeClr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3611835" y="1711841"/>
            <a:ext cx="2574090" cy="276999"/>
            <a:chOff x="1448169" y="2274018"/>
            <a:chExt cx="5448146" cy="1350152"/>
          </a:xfrm>
        </p:grpSpPr>
        <p:sp>
          <p:nvSpPr>
            <p:cNvPr id="4" name="Прямоугольник 3"/>
            <p:cNvSpPr/>
            <p:nvPr/>
          </p:nvSpPr>
          <p:spPr bwMode="auto">
            <a:xfrm>
              <a:off x="1448169" y="2354520"/>
              <a:ext cx="5448146" cy="1080120"/>
            </a:xfrm>
            <a:prstGeom prst="rect">
              <a:avLst/>
            </a:prstGeom>
            <a:solidFill>
              <a:srgbClr val="FFC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ヒラギノ角ゴ Pro W3" pitchFamily="-128" charset="-128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114741" y="2274018"/>
              <a:ext cx="4114999" cy="1350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b="1" dirty="0" smtClean="0">
                  <a:solidFill>
                    <a:schemeClr val="bg1"/>
                  </a:solidFill>
                  <a:latin typeface="Calibri" panose="020F0502020204030204" pitchFamily="34" charset="0"/>
                </a:rPr>
                <a:t>Причины возникновения</a:t>
              </a:r>
              <a:endParaRPr lang="ru-RU" sz="1200" b="1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1019926" y="1960824"/>
            <a:ext cx="3816425" cy="1959659"/>
            <a:chOff x="2195735" y="3462316"/>
            <a:chExt cx="5760641" cy="1959659"/>
          </a:xfrm>
        </p:grpSpPr>
        <p:sp>
          <p:nvSpPr>
            <p:cNvPr id="10" name="Прямоугольник 9"/>
            <p:cNvSpPr/>
            <p:nvPr/>
          </p:nvSpPr>
          <p:spPr bwMode="auto">
            <a:xfrm>
              <a:off x="2195735" y="3501008"/>
              <a:ext cx="5652491" cy="104334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ヒラギノ角ゴ Pro W3" pitchFamily="-128" charset="-128"/>
              </a:endParaRPr>
            </a:p>
          </p:txBody>
        </p:sp>
        <p:sp>
          <p:nvSpPr>
            <p:cNvPr id="11" name="Прямоугольник 10"/>
            <p:cNvSpPr/>
            <p:nvPr/>
          </p:nvSpPr>
          <p:spPr bwMode="auto">
            <a:xfrm>
              <a:off x="2627783" y="3717031"/>
              <a:ext cx="5328593" cy="1686341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rgbClr val="99C46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ヒラギノ角ゴ Pro W3" pitchFamily="-128" charset="-128"/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2604764" y="3698426"/>
              <a:ext cx="5256398" cy="17235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7800" lvl="1" indent="-177800">
                <a:spcAft>
                  <a:spcPts val="300"/>
                </a:spcAft>
                <a:buClr>
                  <a:srgbClr val="3B930F"/>
                </a:buClr>
                <a:buFont typeface="Arial" panose="020B0604020202020204" pitchFamily="34" charset="0"/>
                <a:buChar char="•"/>
              </a:pPr>
              <a:r>
                <a:rPr lang="ru-RU" sz="1200" dirty="0" smtClean="0">
                  <a:solidFill>
                    <a:schemeClr val="accent1">
                      <a:lumMod val="50000"/>
                    </a:schemeClr>
                  </a:solidFill>
                  <a:latin typeface="Calibri" panose="020F0502020204030204" pitchFamily="34" charset="0"/>
                </a:rPr>
                <a:t>Изменение макроэкономических предпосылок: инфляция, курсы валют, прочие</a:t>
              </a:r>
            </a:p>
            <a:p>
              <a:pPr marL="177800" lvl="1" indent="-177800">
                <a:spcAft>
                  <a:spcPts val="300"/>
                </a:spcAft>
                <a:buClr>
                  <a:srgbClr val="3B930F"/>
                </a:buClr>
                <a:buFont typeface="Arial" panose="020B0604020202020204" pitchFamily="34" charset="0"/>
                <a:buChar char="•"/>
              </a:pPr>
              <a:r>
                <a:rPr lang="ru-RU" sz="1200" dirty="0" smtClean="0">
                  <a:solidFill>
                    <a:schemeClr val="accent1">
                      <a:lumMod val="50000"/>
                    </a:schemeClr>
                  </a:solidFill>
                  <a:latin typeface="Calibri" panose="020F0502020204030204" pitchFamily="34" charset="0"/>
                </a:rPr>
                <a:t>Обнаружение на земельном участке археологических объектов</a:t>
              </a:r>
            </a:p>
            <a:p>
              <a:pPr marL="177800" lvl="1" indent="-177800">
                <a:spcAft>
                  <a:spcPts val="300"/>
                </a:spcAft>
                <a:buClr>
                  <a:srgbClr val="3B930F"/>
                </a:buClr>
                <a:buFont typeface="Arial" panose="020B0604020202020204" pitchFamily="34" charset="0"/>
                <a:buChar char="•"/>
              </a:pPr>
              <a:r>
                <a:rPr lang="ru-RU" sz="1200" dirty="0" smtClean="0">
                  <a:solidFill>
                    <a:schemeClr val="accent1">
                      <a:lumMod val="50000"/>
                    </a:schemeClr>
                  </a:solidFill>
                  <a:latin typeface="Calibri" panose="020F0502020204030204" pitchFamily="34" charset="0"/>
                </a:rPr>
                <a:t>Изменение законодательства</a:t>
              </a:r>
            </a:p>
            <a:p>
              <a:pPr marL="177800" lvl="1" indent="-177800">
                <a:spcAft>
                  <a:spcPts val="300"/>
                </a:spcAft>
                <a:buClr>
                  <a:srgbClr val="3B930F"/>
                </a:buClr>
                <a:buFont typeface="Arial" panose="020B0604020202020204" pitchFamily="34" charset="0"/>
                <a:buChar char="•"/>
              </a:pPr>
              <a:r>
                <a:rPr lang="ru-RU" sz="1200" dirty="0" smtClean="0">
                  <a:solidFill>
                    <a:schemeClr val="accent1">
                      <a:lumMod val="50000"/>
                    </a:schemeClr>
                  </a:solidFill>
                  <a:latin typeface="Calibri" panose="020F0502020204030204" pitchFamily="34" charset="0"/>
                </a:rPr>
                <a:t>Действие</a:t>
              </a:r>
              <a:r>
                <a:rPr lang="en-US" sz="1200" dirty="0" smtClean="0">
                  <a:solidFill>
                    <a:schemeClr val="accent1">
                      <a:lumMod val="50000"/>
                    </a:schemeClr>
                  </a:solidFill>
                  <a:latin typeface="Calibri" panose="020F0502020204030204" pitchFamily="34" charset="0"/>
                </a:rPr>
                <a:t>/</a:t>
              </a:r>
              <a:r>
                <a:rPr lang="ru-RU" sz="1200" dirty="0" smtClean="0">
                  <a:solidFill>
                    <a:schemeClr val="accent1">
                      <a:lumMod val="50000"/>
                    </a:schemeClr>
                  </a:solidFill>
                  <a:latin typeface="Calibri" panose="020F0502020204030204" pitchFamily="34" charset="0"/>
                </a:rPr>
                <a:t>бездействие государственных органов</a:t>
              </a:r>
            </a:p>
            <a:p>
              <a:pPr marL="177800" lvl="1" indent="-177800">
                <a:spcAft>
                  <a:spcPts val="300"/>
                </a:spcAft>
                <a:buClr>
                  <a:srgbClr val="3B930F"/>
                </a:buClr>
                <a:buFont typeface="Arial" panose="020B0604020202020204" pitchFamily="34" charset="0"/>
                <a:buChar char="•"/>
              </a:pPr>
              <a:r>
                <a:rPr lang="ru-RU" sz="1200" dirty="0" smtClean="0">
                  <a:solidFill>
                    <a:schemeClr val="accent1">
                      <a:lumMod val="50000"/>
                    </a:schemeClr>
                  </a:solidFill>
                  <a:latin typeface="Calibri" panose="020F0502020204030204" pitchFamily="34" charset="0"/>
                </a:rPr>
                <a:t>Прочее </a:t>
              </a:r>
              <a:endParaRPr lang="ru-RU" sz="12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561877" y="3462316"/>
              <a:ext cx="229187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 smtClean="0">
                  <a:solidFill>
                    <a:schemeClr val="bg1"/>
                  </a:solidFill>
                  <a:latin typeface="Calibri" panose="020F0502020204030204" pitchFamily="34" charset="0"/>
                </a:rPr>
                <a:t>Случайные события</a:t>
              </a:r>
              <a:endParaRPr lang="ru-RU" sz="1200" b="1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5148065" y="1960824"/>
            <a:ext cx="3641188" cy="1959658"/>
            <a:chOff x="3571067" y="4816522"/>
            <a:chExt cx="5341443" cy="1959658"/>
          </a:xfrm>
        </p:grpSpPr>
        <p:sp>
          <p:nvSpPr>
            <p:cNvPr id="12" name="Прямоугольник 11"/>
            <p:cNvSpPr/>
            <p:nvPr/>
          </p:nvSpPr>
          <p:spPr bwMode="auto">
            <a:xfrm>
              <a:off x="3571067" y="4835556"/>
              <a:ext cx="5274445" cy="108012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ヒラギノ角ゴ Pro W3" pitchFamily="-128" charset="-128"/>
              </a:endParaRPr>
            </a:p>
          </p:txBody>
        </p:sp>
        <p:grpSp>
          <p:nvGrpSpPr>
            <p:cNvPr id="28" name="Группа 27"/>
            <p:cNvGrpSpPr/>
            <p:nvPr/>
          </p:nvGrpSpPr>
          <p:grpSpPr>
            <a:xfrm>
              <a:off x="3943958" y="5076409"/>
              <a:ext cx="4968552" cy="1699771"/>
              <a:chOff x="3943958" y="5004401"/>
              <a:chExt cx="4968552" cy="1699771"/>
            </a:xfrm>
          </p:grpSpPr>
          <p:sp>
            <p:nvSpPr>
              <p:cNvPr id="13" name="Прямоугольник 12"/>
              <p:cNvSpPr/>
              <p:nvPr/>
            </p:nvSpPr>
            <p:spPr bwMode="auto">
              <a:xfrm>
                <a:off x="3943958" y="5004401"/>
                <a:ext cx="4968552" cy="1699771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rgbClr val="99C46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-128" charset="-128"/>
                </a:endParaRPr>
              </a:p>
            </p:txBody>
          </p:sp>
          <p:sp>
            <p:nvSpPr>
              <p:cNvPr id="25" name="Прямоугольник 24"/>
              <p:cNvSpPr/>
              <p:nvPr/>
            </p:nvSpPr>
            <p:spPr>
              <a:xfrm>
                <a:off x="3943958" y="5045880"/>
                <a:ext cx="4968552" cy="15004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77800" lvl="1" indent="-177800">
                  <a:spcAft>
                    <a:spcPts val="300"/>
                  </a:spcAft>
                  <a:buClr>
                    <a:srgbClr val="3B930F"/>
                  </a:buClr>
                  <a:buFont typeface="Arial" panose="020B0604020202020204" pitchFamily="34" charset="0"/>
                  <a:buChar char="•"/>
                </a:pPr>
                <a:r>
                  <a:rPr lang="ru-RU" sz="1200" dirty="0" smtClean="0">
                    <a:solidFill>
                      <a:schemeClr val="accent1">
                        <a:lumMod val="50000"/>
                      </a:schemeClr>
                    </a:solidFill>
                    <a:latin typeface="Calibri" panose="020F0502020204030204" pitchFamily="34" charset="0"/>
                  </a:rPr>
                  <a:t>Несвоевременное предоставление концедентом земельного участка</a:t>
                </a:r>
              </a:p>
              <a:p>
                <a:pPr marL="177800" lvl="1" indent="-177800">
                  <a:spcAft>
                    <a:spcPts val="300"/>
                  </a:spcAft>
                  <a:buClr>
                    <a:srgbClr val="3B930F"/>
                  </a:buClr>
                  <a:buFont typeface="Arial" panose="020B0604020202020204" pitchFamily="34" charset="0"/>
                  <a:buChar char="•"/>
                </a:pPr>
                <a:r>
                  <a:rPr lang="ru-RU" sz="1200" dirty="0" smtClean="0">
                    <a:solidFill>
                      <a:schemeClr val="accent1">
                        <a:lumMod val="50000"/>
                      </a:schemeClr>
                    </a:solidFill>
                    <a:latin typeface="Calibri" panose="020F0502020204030204" pitchFamily="34" charset="0"/>
                  </a:rPr>
                  <a:t>Неисполнение концедентом обязательств по переносу коммуникаций</a:t>
                </a:r>
              </a:p>
              <a:p>
                <a:pPr marL="177800" lvl="1" indent="-177800">
                  <a:spcAft>
                    <a:spcPts val="300"/>
                  </a:spcAft>
                  <a:buClr>
                    <a:srgbClr val="3B930F"/>
                  </a:buClr>
                  <a:buFont typeface="Arial" panose="020B0604020202020204" pitchFamily="34" charset="0"/>
                  <a:buChar char="•"/>
                </a:pPr>
                <a:r>
                  <a:rPr lang="ru-RU" sz="1200" dirty="0" smtClean="0">
                    <a:solidFill>
                      <a:schemeClr val="accent1">
                        <a:lumMod val="50000"/>
                      </a:schemeClr>
                    </a:solidFill>
                    <a:latin typeface="Calibri" panose="020F0502020204030204" pitchFamily="34" charset="0"/>
                  </a:rPr>
                  <a:t>Нарушение сроков предоставление капитального гранта и платы концедента</a:t>
                </a:r>
              </a:p>
              <a:p>
                <a:pPr marL="177800" lvl="1" indent="-177800">
                  <a:spcAft>
                    <a:spcPts val="300"/>
                  </a:spcAft>
                  <a:buClr>
                    <a:srgbClr val="3B930F"/>
                  </a:buClr>
                  <a:buFont typeface="Arial" panose="020B0604020202020204" pitchFamily="34" charset="0"/>
                  <a:buChar char="•"/>
                </a:pPr>
                <a:r>
                  <a:rPr lang="ru-RU" sz="1200" dirty="0" smtClean="0">
                    <a:solidFill>
                      <a:schemeClr val="accent1">
                        <a:lumMod val="50000"/>
                      </a:schemeClr>
                    </a:solidFill>
                    <a:latin typeface="Calibri" panose="020F0502020204030204" pitchFamily="34" charset="0"/>
                  </a:rPr>
                  <a:t>Прочее</a:t>
                </a:r>
              </a:p>
            </p:txBody>
          </p:sp>
        </p:grpSp>
        <p:sp>
          <p:nvSpPr>
            <p:cNvPr id="27" name="TextBox 26"/>
            <p:cNvSpPr txBox="1"/>
            <p:nvPr/>
          </p:nvSpPr>
          <p:spPr>
            <a:xfrm>
              <a:off x="3900946" y="4816522"/>
              <a:ext cx="319148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 smtClean="0">
                  <a:solidFill>
                    <a:schemeClr val="bg1"/>
                  </a:solidFill>
                  <a:latin typeface="Calibri" panose="020F0502020204030204" pitchFamily="34" charset="0"/>
                </a:rPr>
                <a:t>Неисполнение концедента</a:t>
              </a:r>
              <a:endParaRPr lang="ru-RU" sz="1200" b="1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29" name="Прямоугольник 28"/>
          <p:cNvSpPr/>
          <p:nvPr/>
        </p:nvSpPr>
        <p:spPr>
          <a:xfrm>
            <a:off x="1012907" y="4077072"/>
            <a:ext cx="7734888" cy="2169825"/>
          </a:xfrm>
          <a:prstGeom prst="rect">
            <a:avLst/>
          </a:prstGeom>
          <a:ln w="12700">
            <a:solidFill>
              <a:srgbClr val="0B592A"/>
            </a:solidFill>
            <a:prstDash val="sysDot"/>
          </a:ln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sz="1500" b="1" dirty="0" smtClean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Последствия наступления особых обстоятельств</a:t>
            </a:r>
            <a:r>
              <a:rPr lang="ru-RU" sz="1500" dirty="0" smtClean="0"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endParaRPr lang="ru-RU" sz="1500" dirty="0">
              <a:latin typeface="Calibri" panose="020F0502020204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628650" lvl="1" indent="-171450" algn="just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1500" dirty="0"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продление периода исполнения </a:t>
            </a:r>
            <a:r>
              <a:rPr lang="ru-RU" sz="1500" dirty="0" smtClean="0"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соответствующего обязательства концессионера на срок задержки, которая была вызвана наступлением особого обстоятельства; </a:t>
            </a:r>
          </a:p>
          <a:p>
            <a:pPr marL="628650" lvl="1" indent="-171450" algn="just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1500" dirty="0" smtClean="0"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получение </a:t>
            </a:r>
            <a:r>
              <a:rPr lang="ru-RU" sz="1500" dirty="0"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возмещения дополнительных расходов и/или недополученных доходов, если указанные обстоятельства послужили причиной для их возникновения / неполучения; </a:t>
            </a:r>
          </a:p>
          <a:p>
            <a:pPr marL="628650" lvl="1" indent="-171450" algn="just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1500" dirty="0" smtClean="0"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освобождение концессионера от ответственности за нарушение сроков и соответствующих санкций штрафов с этим связанных.  </a:t>
            </a:r>
            <a:endParaRPr lang="ru-RU" sz="1500" dirty="0">
              <a:latin typeface="Calibri" panose="020F0502020204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9413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094530" y="672951"/>
            <a:ext cx="592574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300"/>
              </a:spcBef>
              <a:spcAft>
                <a:spcPts val="0"/>
              </a:spcAft>
            </a:pPr>
            <a:r>
              <a:rPr lang="ru-RU" sz="2000" b="1" kern="0" dirty="0">
                <a:solidFill>
                  <a:srgbClr val="00703C"/>
                </a:solidFill>
                <a:latin typeface="Arial" pitchFamily="34" charset="0"/>
                <a:ea typeface="+mj-ea"/>
                <a:cs typeface="+mj-cs"/>
              </a:rPr>
              <a:t>Частная концессионная инициатива (ЧКИ)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85813" y="1178086"/>
            <a:ext cx="789835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solidFill>
                  <a:schemeClr val="tx1"/>
                </a:solidFill>
              </a:rPr>
              <a:t>В соответствии с вступившими с нормами 115-ФЗ </a:t>
            </a:r>
            <a:r>
              <a:rPr lang="ru-RU" sz="1400" dirty="0">
                <a:solidFill>
                  <a:schemeClr val="tx1"/>
                </a:solidFill>
              </a:rPr>
              <a:t>от </a:t>
            </a:r>
            <a:r>
              <a:rPr lang="ru-RU" sz="1400" dirty="0" smtClean="0">
                <a:solidFill>
                  <a:schemeClr val="tx1"/>
                </a:solidFill>
              </a:rPr>
              <a:t>21.07.2005 «О концессионных соглашениях»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smtClean="0">
                <a:solidFill>
                  <a:schemeClr val="tx1"/>
                </a:solidFill>
              </a:rPr>
              <a:t>(далее 115-ФЗ) возможно заключение концессионного соглашения без проведения конкурса на основании предложения частного инвестора, для этого:</a:t>
            </a:r>
          </a:p>
          <a:p>
            <a:pPr marL="228600" indent="-228600" algn="just">
              <a:buFont typeface="+mj-lt"/>
              <a:buAutoNum type="arabicPeriod"/>
            </a:pPr>
            <a:r>
              <a:rPr lang="ru-RU" sz="1400" dirty="0" smtClean="0">
                <a:solidFill>
                  <a:schemeClr val="tx1"/>
                </a:solidFill>
              </a:rPr>
              <a:t>Концессионер (частная сторона) за свой счет осуществляет проработку всех аспектов проекта (техническая, юридическая, финансовая и прочие экспертизы), готовит и направляет </a:t>
            </a:r>
            <a:r>
              <a:rPr lang="ru-RU" sz="1400" dirty="0" err="1" smtClean="0">
                <a:solidFill>
                  <a:schemeClr val="tx1"/>
                </a:solidFill>
              </a:rPr>
              <a:t>Концеденту</a:t>
            </a:r>
            <a:r>
              <a:rPr lang="ru-RU" sz="1400" dirty="0" smtClean="0">
                <a:solidFill>
                  <a:schemeClr val="tx1"/>
                </a:solidFill>
              </a:rPr>
              <a:t> предложение о заключении концессионного соглашения (далее Предложение);</a:t>
            </a:r>
          </a:p>
          <a:p>
            <a:pPr marL="228600" indent="-228600" algn="just">
              <a:buFont typeface="+mj-lt"/>
              <a:buAutoNum type="arabicPeriod"/>
            </a:pPr>
            <a:r>
              <a:rPr lang="ru-RU" sz="1400" dirty="0" err="1" smtClean="0">
                <a:solidFill>
                  <a:schemeClr val="tx1"/>
                </a:solidFill>
              </a:rPr>
              <a:t>Концедент</a:t>
            </a:r>
            <a:r>
              <a:rPr lang="ru-RU" sz="1400" dirty="0" smtClean="0">
                <a:solidFill>
                  <a:schemeClr val="tx1"/>
                </a:solidFill>
              </a:rPr>
              <a:t> рассматривает Предложение и либо принимает его без изменений, либо предлагает принять Предложение, но на иных условиях, либо отклоняет Предложение;</a:t>
            </a:r>
          </a:p>
          <a:p>
            <a:pPr marL="228600" indent="-228600" algn="just">
              <a:buFont typeface="+mj-lt"/>
              <a:buAutoNum type="arabicPeriod"/>
            </a:pPr>
            <a:r>
              <a:rPr lang="ru-RU" sz="1400" dirty="0" smtClean="0">
                <a:solidFill>
                  <a:schemeClr val="tx1"/>
                </a:solidFill>
              </a:rPr>
              <a:t>В случае принятия положительного </a:t>
            </a:r>
            <a:r>
              <a:rPr lang="ru-RU" sz="1400" dirty="0">
                <a:solidFill>
                  <a:schemeClr val="tx1"/>
                </a:solidFill>
              </a:rPr>
              <a:t>решения, </a:t>
            </a:r>
            <a:r>
              <a:rPr lang="ru-RU" sz="1400" dirty="0" err="1" smtClean="0">
                <a:solidFill>
                  <a:schemeClr val="tx1"/>
                </a:solidFill>
              </a:rPr>
              <a:t>Концедент</a:t>
            </a:r>
            <a:r>
              <a:rPr lang="ru-RU" sz="1400" dirty="0" smtClean="0">
                <a:solidFill>
                  <a:schemeClr val="tx1"/>
                </a:solidFill>
              </a:rPr>
              <a:t> размещает </a:t>
            </a:r>
            <a:r>
              <a:rPr lang="ru-RU" sz="1400" dirty="0">
                <a:solidFill>
                  <a:schemeClr val="tx1"/>
                </a:solidFill>
              </a:rPr>
              <a:t>на официальном сайте в сети Интернет П</a:t>
            </a:r>
            <a:r>
              <a:rPr lang="ru-RU" sz="1400" dirty="0" smtClean="0">
                <a:solidFill>
                  <a:schemeClr val="tx1"/>
                </a:solidFill>
              </a:rPr>
              <a:t>редложение в </a:t>
            </a:r>
            <a:r>
              <a:rPr lang="ru-RU" sz="1400" dirty="0">
                <a:solidFill>
                  <a:schemeClr val="tx1"/>
                </a:solidFill>
              </a:rPr>
              <a:t>целях принятия заявок </a:t>
            </a:r>
            <a:r>
              <a:rPr lang="ru-RU" sz="1400" dirty="0" smtClean="0">
                <a:solidFill>
                  <a:schemeClr val="tx1"/>
                </a:solidFill>
              </a:rPr>
              <a:t>о </a:t>
            </a:r>
            <a:r>
              <a:rPr lang="ru-RU" sz="1400" dirty="0">
                <a:solidFill>
                  <a:schemeClr val="tx1"/>
                </a:solidFill>
              </a:rPr>
              <a:t>готовности к участию в конкурсе </a:t>
            </a:r>
            <a:r>
              <a:rPr lang="ru-RU" sz="1400" dirty="0" smtClean="0">
                <a:solidFill>
                  <a:schemeClr val="tx1"/>
                </a:solidFill>
              </a:rPr>
              <a:t>иных претендентов;</a:t>
            </a:r>
          </a:p>
          <a:p>
            <a:pPr marL="228600" indent="-228600" algn="just">
              <a:buFont typeface="+mj-lt"/>
              <a:buAutoNum type="arabicPeriod"/>
            </a:pPr>
            <a:r>
              <a:rPr lang="ru-RU" sz="1400" dirty="0" smtClean="0">
                <a:solidFill>
                  <a:schemeClr val="tx1"/>
                </a:solidFill>
              </a:rPr>
              <a:t>В случае отсутствия</a:t>
            </a:r>
            <a:r>
              <a:rPr lang="ru-RU" sz="1400" dirty="0">
                <a:solidFill>
                  <a:schemeClr val="tx1"/>
                </a:solidFill>
              </a:rPr>
              <a:t> по истечению 45 календарных дней</a:t>
            </a:r>
            <a:r>
              <a:rPr lang="ru-RU" sz="1400" dirty="0" smtClean="0">
                <a:solidFill>
                  <a:schemeClr val="tx1"/>
                </a:solidFill>
              </a:rPr>
              <a:t> иных претендентов, заключается концессионное соглашение на предложенных или согласованных в ходе переговоров условиях.</a:t>
            </a:r>
            <a:endParaRPr lang="ru-RU" sz="1400" b="1" dirty="0" smtClean="0">
              <a:solidFill>
                <a:schemeClr val="tx1"/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49662"/>
              </p:ext>
            </p:extLst>
          </p:nvPr>
        </p:nvGraphicFramePr>
        <p:xfrm>
          <a:off x="1269038" y="4649688"/>
          <a:ext cx="7550226" cy="13716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7550226"/>
              </a:tblGrid>
              <a:tr h="370840">
                <a:tc>
                  <a:txBody>
                    <a:bodyPr/>
                    <a:lstStyle/>
                    <a:p>
                      <a:pPr marL="0" indent="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Разработка проекта концессионного соглашения осуществляется за счет Концессионера (в том числе расходы на привлечение независимых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консультантов)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indent="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Концессионер заранее прорабатывает проект с Банком, что снижает риск отсутствия финансирования проекта и/или его доработки в соответствии с требованиями Банка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indent="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Значительно сокращается время на заключение Концессионного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соглашения, что позволяет Концессионеру в кратчайшие сроки приступить к реализации проекта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Плюс 12"/>
          <p:cNvSpPr/>
          <p:nvPr/>
        </p:nvSpPr>
        <p:spPr bwMode="auto">
          <a:xfrm>
            <a:off x="919480" y="4721696"/>
            <a:ext cx="349548" cy="351096"/>
          </a:xfrm>
          <a:prstGeom prst="mathPl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pitchFamily="-128" charset="-128"/>
            </a:endParaRPr>
          </a:p>
        </p:txBody>
      </p:sp>
      <p:sp>
        <p:nvSpPr>
          <p:cNvPr id="9" name="Плюс 8"/>
          <p:cNvSpPr/>
          <p:nvPr/>
        </p:nvSpPr>
        <p:spPr bwMode="auto">
          <a:xfrm>
            <a:off x="929972" y="5234696"/>
            <a:ext cx="349548" cy="351096"/>
          </a:xfrm>
          <a:prstGeom prst="mathPl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pitchFamily="-128" charset="-128"/>
            </a:endParaRPr>
          </a:p>
        </p:txBody>
      </p:sp>
      <p:sp>
        <p:nvSpPr>
          <p:cNvPr id="12" name="Плюс 11"/>
          <p:cNvSpPr/>
          <p:nvPr/>
        </p:nvSpPr>
        <p:spPr bwMode="auto">
          <a:xfrm>
            <a:off x="929972" y="5666744"/>
            <a:ext cx="349548" cy="351096"/>
          </a:xfrm>
          <a:prstGeom prst="mathPl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pitchFamily="-12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3535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2"/>
          <p:cNvSpPr>
            <a:spLocks noChangeArrowheads="1"/>
          </p:cNvSpPr>
          <p:nvPr/>
        </p:nvSpPr>
        <p:spPr bwMode="gray">
          <a:xfrm>
            <a:off x="6169920" y="1808087"/>
            <a:ext cx="524899" cy="386455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39151" tIns="39151" rIns="39151" bIns="39151" anchor="ctr"/>
          <a:lstStyle/>
          <a:p>
            <a:pPr algn="ctr" eaLnBrk="0" hangingPunct="0">
              <a:defRPr/>
            </a:pPr>
            <a:endParaRPr lang="fr-FR" sz="1000" b="1" i="1">
              <a:solidFill>
                <a:srgbClr val="000000"/>
              </a:solidFill>
              <a:latin typeface="+mj-lt"/>
              <a:cs typeface="+mn-cs"/>
            </a:endParaRPr>
          </a:p>
        </p:txBody>
      </p:sp>
      <p:sp>
        <p:nvSpPr>
          <p:cNvPr id="71" name="Rectangle 2"/>
          <p:cNvSpPr>
            <a:spLocks noChangeArrowheads="1"/>
          </p:cNvSpPr>
          <p:nvPr/>
        </p:nvSpPr>
        <p:spPr bwMode="gray">
          <a:xfrm>
            <a:off x="6817992" y="1812674"/>
            <a:ext cx="524899" cy="386455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39151" tIns="39151" rIns="39151" bIns="39151" anchor="ctr"/>
          <a:lstStyle/>
          <a:p>
            <a:pPr algn="ctr" eaLnBrk="0" hangingPunct="0">
              <a:defRPr/>
            </a:pPr>
            <a:endParaRPr lang="fr-FR" sz="1000" b="1" i="1">
              <a:solidFill>
                <a:srgbClr val="000000"/>
              </a:solidFill>
              <a:latin typeface="+mj-lt"/>
              <a:cs typeface="+mn-cs"/>
            </a:endParaRPr>
          </a:p>
        </p:txBody>
      </p:sp>
      <p:sp>
        <p:nvSpPr>
          <p:cNvPr id="70" name="Rectangle 2"/>
          <p:cNvSpPr>
            <a:spLocks noChangeArrowheads="1"/>
          </p:cNvSpPr>
          <p:nvPr/>
        </p:nvSpPr>
        <p:spPr bwMode="gray">
          <a:xfrm>
            <a:off x="7486907" y="1820302"/>
            <a:ext cx="524899" cy="386455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39151" tIns="39151" rIns="39151" bIns="39151" anchor="ctr"/>
          <a:lstStyle/>
          <a:p>
            <a:pPr algn="ctr" eaLnBrk="0" hangingPunct="0">
              <a:defRPr/>
            </a:pPr>
            <a:endParaRPr lang="fr-FR" sz="1000" b="1" i="1">
              <a:solidFill>
                <a:srgbClr val="000000"/>
              </a:solidFill>
              <a:latin typeface="+mj-lt"/>
              <a:cs typeface="+mn-cs"/>
            </a:endParaRPr>
          </a:p>
        </p:txBody>
      </p:sp>
      <p:sp>
        <p:nvSpPr>
          <p:cNvPr id="33" name="Rectangle 56"/>
          <p:cNvSpPr>
            <a:spLocks noChangeArrowheads="1"/>
          </p:cNvSpPr>
          <p:nvPr/>
        </p:nvSpPr>
        <p:spPr bwMode="gray">
          <a:xfrm>
            <a:off x="983710" y="1184348"/>
            <a:ext cx="7655325" cy="247958"/>
          </a:xfrm>
          <a:prstGeom prst="rect">
            <a:avLst/>
          </a:prstGeom>
          <a:ln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9177" tIns="31340" rIns="78353" bIns="31340" anchor="b">
            <a:spAutoFit/>
          </a:bodyPr>
          <a:lstStyle/>
          <a:p>
            <a:pPr marL="293916" indent="-293916" algn="ctr">
              <a:defRPr/>
            </a:pPr>
            <a:r>
              <a:rPr lang="ru-RU" sz="1200" b="1" dirty="0" smtClean="0">
                <a:solidFill>
                  <a:srgbClr val="FFFFFF"/>
                </a:solidFill>
                <a:latin typeface="+mj-lt"/>
                <a:cs typeface="+mn-cs"/>
              </a:rPr>
              <a:t>Частная концессионная инициатива </a:t>
            </a:r>
            <a:r>
              <a:rPr lang="en-US" sz="1200" b="1" dirty="0" smtClean="0">
                <a:solidFill>
                  <a:srgbClr val="FFFFFF"/>
                </a:solidFill>
                <a:latin typeface="+mj-lt"/>
                <a:cs typeface="+mn-cs"/>
              </a:rPr>
              <a:t>(</a:t>
            </a:r>
            <a:r>
              <a:rPr lang="ru-RU" sz="1200" b="1" dirty="0" smtClean="0">
                <a:solidFill>
                  <a:srgbClr val="FFFFFF"/>
                </a:solidFill>
                <a:latin typeface="+mj-lt"/>
                <a:cs typeface="+mn-cs"/>
              </a:rPr>
              <a:t>типичные сроки этапов)</a:t>
            </a:r>
            <a:endParaRPr lang="en-GB" sz="1200" b="1" dirty="0">
              <a:solidFill>
                <a:srgbClr val="FFFFFF"/>
              </a:solidFill>
              <a:latin typeface="+mj-lt"/>
              <a:cs typeface="+mn-cs"/>
            </a:endParaRPr>
          </a:p>
        </p:txBody>
      </p:sp>
      <p:sp>
        <p:nvSpPr>
          <p:cNvPr id="42" name="Rectangle 56"/>
          <p:cNvSpPr>
            <a:spLocks noChangeArrowheads="1"/>
          </p:cNvSpPr>
          <p:nvPr/>
        </p:nvSpPr>
        <p:spPr bwMode="gray">
          <a:xfrm>
            <a:off x="8116709" y="1499994"/>
            <a:ext cx="522326" cy="229491"/>
          </a:xfrm>
          <a:prstGeom prst="rect">
            <a:avLst/>
          </a:prstGeom>
          <a:ln/>
          <a:ex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lIns="39177" tIns="31340" rIns="78353" bIns="31340" anchor="b">
            <a:spAutoFit/>
          </a:bodyPr>
          <a:lstStyle/>
          <a:p>
            <a:pPr marL="293916" indent="-293916" algn="ctr">
              <a:defRPr/>
            </a:pPr>
            <a:endParaRPr lang="en-GB" sz="1200" b="1" dirty="0">
              <a:solidFill>
                <a:srgbClr val="FFFFFF"/>
              </a:solidFill>
              <a:latin typeface="+mj-lt"/>
              <a:cs typeface="+mn-cs"/>
            </a:endParaRPr>
          </a:p>
        </p:txBody>
      </p:sp>
      <p:sp>
        <p:nvSpPr>
          <p:cNvPr id="43" name="Rectangle 56"/>
          <p:cNvSpPr>
            <a:spLocks noChangeArrowheads="1"/>
          </p:cNvSpPr>
          <p:nvPr/>
        </p:nvSpPr>
        <p:spPr bwMode="gray">
          <a:xfrm>
            <a:off x="3580205" y="1506588"/>
            <a:ext cx="522326" cy="229491"/>
          </a:xfrm>
          <a:prstGeom prst="rect">
            <a:avLst/>
          </a:prstGeom>
          <a:ln/>
          <a:ex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lIns="39177" tIns="31340" rIns="78353" bIns="31340" anchor="b">
            <a:spAutoFit/>
          </a:bodyPr>
          <a:lstStyle/>
          <a:p>
            <a:pPr marL="293916" indent="-293916" algn="ctr">
              <a:defRPr/>
            </a:pPr>
            <a:endParaRPr lang="en-GB" sz="1200" b="1" dirty="0">
              <a:solidFill>
                <a:srgbClr val="FFFFFF"/>
              </a:solidFill>
              <a:latin typeface="+mj-lt"/>
              <a:cs typeface="+mn-cs"/>
            </a:endParaRPr>
          </a:p>
        </p:txBody>
      </p:sp>
      <p:sp>
        <p:nvSpPr>
          <p:cNvPr id="44" name="Rectangle 56"/>
          <p:cNvSpPr>
            <a:spLocks noChangeArrowheads="1"/>
          </p:cNvSpPr>
          <p:nvPr/>
        </p:nvSpPr>
        <p:spPr bwMode="gray">
          <a:xfrm>
            <a:off x="2932133" y="1506588"/>
            <a:ext cx="522326" cy="229491"/>
          </a:xfrm>
          <a:prstGeom prst="rect">
            <a:avLst/>
          </a:prstGeom>
          <a:ln/>
          <a:ex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lIns="39177" tIns="31340" rIns="78353" bIns="31340" anchor="b">
            <a:spAutoFit/>
          </a:bodyPr>
          <a:lstStyle/>
          <a:p>
            <a:pPr marL="293916" indent="-293916" algn="ctr">
              <a:defRPr/>
            </a:pPr>
            <a:endParaRPr lang="en-GB" sz="1200" b="1" dirty="0">
              <a:solidFill>
                <a:srgbClr val="FFFFFF"/>
              </a:solidFill>
              <a:latin typeface="+mj-lt"/>
              <a:cs typeface="+mn-cs"/>
            </a:endParaRPr>
          </a:p>
        </p:txBody>
      </p:sp>
      <p:sp>
        <p:nvSpPr>
          <p:cNvPr id="45" name="Rectangle 56"/>
          <p:cNvSpPr>
            <a:spLocks noChangeArrowheads="1"/>
          </p:cNvSpPr>
          <p:nvPr/>
        </p:nvSpPr>
        <p:spPr bwMode="gray">
          <a:xfrm>
            <a:off x="4228277" y="1506588"/>
            <a:ext cx="522326" cy="229491"/>
          </a:xfrm>
          <a:prstGeom prst="rect">
            <a:avLst/>
          </a:prstGeom>
          <a:ln/>
          <a:ex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lIns="39177" tIns="31340" rIns="78353" bIns="31340" anchor="b">
            <a:spAutoFit/>
          </a:bodyPr>
          <a:lstStyle/>
          <a:p>
            <a:pPr marL="293916" indent="-293916" algn="ctr">
              <a:defRPr/>
            </a:pPr>
            <a:endParaRPr lang="en-GB" sz="1200" b="1" dirty="0">
              <a:solidFill>
                <a:srgbClr val="FFFFFF"/>
              </a:solidFill>
              <a:latin typeface="+mj-lt"/>
              <a:cs typeface="+mn-cs"/>
            </a:endParaRPr>
          </a:p>
        </p:txBody>
      </p:sp>
      <p:sp>
        <p:nvSpPr>
          <p:cNvPr id="46" name="Rectangle 56"/>
          <p:cNvSpPr>
            <a:spLocks noChangeArrowheads="1"/>
          </p:cNvSpPr>
          <p:nvPr/>
        </p:nvSpPr>
        <p:spPr bwMode="gray">
          <a:xfrm>
            <a:off x="4876349" y="1506588"/>
            <a:ext cx="522326" cy="229491"/>
          </a:xfrm>
          <a:prstGeom prst="rect">
            <a:avLst/>
          </a:prstGeom>
          <a:ln/>
          <a:ex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lIns="39177" tIns="31340" rIns="78353" bIns="31340" anchor="b">
            <a:spAutoFit/>
          </a:bodyPr>
          <a:lstStyle/>
          <a:p>
            <a:pPr marL="293916" indent="-293916" algn="ctr">
              <a:defRPr/>
            </a:pPr>
            <a:endParaRPr lang="en-GB" sz="1200" b="1" dirty="0">
              <a:solidFill>
                <a:srgbClr val="FFFFFF"/>
              </a:solidFill>
              <a:latin typeface="+mj-lt"/>
              <a:cs typeface="+mn-cs"/>
            </a:endParaRPr>
          </a:p>
        </p:txBody>
      </p:sp>
      <p:sp>
        <p:nvSpPr>
          <p:cNvPr id="56" name="Rectangle 56"/>
          <p:cNvSpPr>
            <a:spLocks noChangeArrowheads="1"/>
          </p:cNvSpPr>
          <p:nvPr/>
        </p:nvSpPr>
        <p:spPr bwMode="gray">
          <a:xfrm>
            <a:off x="5524421" y="1506588"/>
            <a:ext cx="522326" cy="229491"/>
          </a:xfrm>
          <a:prstGeom prst="rect">
            <a:avLst/>
          </a:prstGeom>
          <a:ln/>
          <a:ex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lIns="39177" tIns="31340" rIns="78353" bIns="31340" anchor="b">
            <a:spAutoFit/>
          </a:bodyPr>
          <a:lstStyle/>
          <a:p>
            <a:pPr marL="293916" indent="-293916" algn="ctr">
              <a:defRPr/>
            </a:pPr>
            <a:endParaRPr lang="en-GB" sz="1200" b="1" dirty="0">
              <a:solidFill>
                <a:srgbClr val="FFFFFF"/>
              </a:solidFill>
              <a:latin typeface="+mj-lt"/>
              <a:cs typeface="+mn-cs"/>
            </a:endParaRPr>
          </a:p>
        </p:txBody>
      </p:sp>
      <p:sp>
        <p:nvSpPr>
          <p:cNvPr id="57" name="Rectangle 56"/>
          <p:cNvSpPr>
            <a:spLocks noChangeArrowheads="1"/>
          </p:cNvSpPr>
          <p:nvPr/>
        </p:nvSpPr>
        <p:spPr bwMode="gray">
          <a:xfrm>
            <a:off x="6172493" y="1506588"/>
            <a:ext cx="522326" cy="229491"/>
          </a:xfrm>
          <a:prstGeom prst="rect">
            <a:avLst/>
          </a:prstGeom>
          <a:ln/>
          <a:ex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lIns="39177" tIns="31340" rIns="78353" bIns="31340" anchor="b">
            <a:spAutoFit/>
          </a:bodyPr>
          <a:lstStyle/>
          <a:p>
            <a:pPr marL="293916" indent="-293916" algn="ctr">
              <a:defRPr/>
            </a:pPr>
            <a:endParaRPr lang="en-GB" sz="1200" b="1" dirty="0">
              <a:solidFill>
                <a:srgbClr val="FFFFFF"/>
              </a:solidFill>
              <a:latin typeface="+mj-lt"/>
              <a:cs typeface="+mn-cs"/>
            </a:endParaRPr>
          </a:p>
        </p:txBody>
      </p:sp>
      <p:sp>
        <p:nvSpPr>
          <p:cNvPr id="58" name="Rectangle 56"/>
          <p:cNvSpPr>
            <a:spLocks noChangeArrowheads="1"/>
          </p:cNvSpPr>
          <p:nvPr/>
        </p:nvSpPr>
        <p:spPr bwMode="gray">
          <a:xfrm>
            <a:off x="6820565" y="1506588"/>
            <a:ext cx="522326" cy="229491"/>
          </a:xfrm>
          <a:prstGeom prst="rect">
            <a:avLst/>
          </a:prstGeom>
          <a:ln/>
          <a:ex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lIns="39177" tIns="31340" rIns="78353" bIns="31340" anchor="b">
            <a:spAutoFit/>
          </a:bodyPr>
          <a:lstStyle/>
          <a:p>
            <a:pPr marL="293916" indent="-293916" algn="ctr">
              <a:defRPr/>
            </a:pPr>
            <a:endParaRPr lang="en-GB" sz="1200" b="1" dirty="0">
              <a:solidFill>
                <a:srgbClr val="FFFFFF"/>
              </a:solidFill>
              <a:latin typeface="+mj-lt"/>
              <a:cs typeface="+mn-cs"/>
            </a:endParaRPr>
          </a:p>
        </p:txBody>
      </p:sp>
      <p:sp>
        <p:nvSpPr>
          <p:cNvPr id="59" name="Rectangle 56"/>
          <p:cNvSpPr>
            <a:spLocks noChangeArrowheads="1"/>
          </p:cNvSpPr>
          <p:nvPr/>
        </p:nvSpPr>
        <p:spPr bwMode="gray">
          <a:xfrm>
            <a:off x="7486907" y="1506588"/>
            <a:ext cx="522326" cy="229491"/>
          </a:xfrm>
          <a:prstGeom prst="rect">
            <a:avLst/>
          </a:prstGeom>
          <a:ln/>
          <a:ex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lIns="39177" tIns="31340" rIns="78353" bIns="31340" anchor="b">
            <a:spAutoFit/>
          </a:bodyPr>
          <a:lstStyle/>
          <a:p>
            <a:pPr marL="293916" indent="-293916" algn="ctr">
              <a:defRPr/>
            </a:pPr>
            <a:endParaRPr lang="en-GB" sz="1200" b="1" dirty="0">
              <a:solidFill>
                <a:srgbClr val="FFFFFF"/>
              </a:solidFill>
              <a:latin typeface="+mj-lt"/>
              <a:cs typeface="+mn-cs"/>
            </a:endParaRPr>
          </a:p>
        </p:txBody>
      </p:sp>
      <p:sp>
        <p:nvSpPr>
          <p:cNvPr id="62" name="Rectangle 2"/>
          <p:cNvSpPr>
            <a:spLocks noChangeArrowheads="1"/>
          </p:cNvSpPr>
          <p:nvPr/>
        </p:nvSpPr>
        <p:spPr bwMode="gray">
          <a:xfrm>
            <a:off x="2929560" y="1808087"/>
            <a:ext cx="524899" cy="386455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39151" tIns="39151" rIns="39151" bIns="39151" anchor="ctr"/>
          <a:lstStyle/>
          <a:p>
            <a:pPr algn="ctr" eaLnBrk="0" hangingPunct="0">
              <a:defRPr/>
            </a:pPr>
            <a:endParaRPr lang="fr-FR" sz="1000" b="1" i="1">
              <a:solidFill>
                <a:srgbClr val="000000"/>
              </a:solidFill>
              <a:latin typeface="+mj-lt"/>
              <a:cs typeface="+mn-cs"/>
            </a:endParaRPr>
          </a:p>
        </p:txBody>
      </p:sp>
      <p:sp>
        <p:nvSpPr>
          <p:cNvPr id="63" name="Rectangle 2"/>
          <p:cNvSpPr>
            <a:spLocks noChangeArrowheads="1"/>
          </p:cNvSpPr>
          <p:nvPr/>
        </p:nvSpPr>
        <p:spPr bwMode="gray">
          <a:xfrm>
            <a:off x="3577632" y="1808087"/>
            <a:ext cx="524899" cy="386455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39151" tIns="39151" rIns="39151" bIns="39151" anchor="ctr"/>
          <a:lstStyle/>
          <a:p>
            <a:pPr algn="ctr" eaLnBrk="0" hangingPunct="0">
              <a:defRPr/>
            </a:pPr>
            <a:endParaRPr lang="fr-FR" sz="1000" b="1" i="1">
              <a:solidFill>
                <a:srgbClr val="000000"/>
              </a:solidFill>
              <a:latin typeface="+mj-lt"/>
              <a:cs typeface="+mn-cs"/>
            </a:endParaRPr>
          </a:p>
        </p:txBody>
      </p:sp>
      <p:sp>
        <p:nvSpPr>
          <p:cNvPr id="64" name="Rectangle 2"/>
          <p:cNvSpPr>
            <a:spLocks noChangeArrowheads="1"/>
          </p:cNvSpPr>
          <p:nvPr/>
        </p:nvSpPr>
        <p:spPr bwMode="gray">
          <a:xfrm>
            <a:off x="4225704" y="1818902"/>
            <a:ext cx="524899" cy="386455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39151" tIns="39151" rIns="39151" bIns="39151" anchor="ctr"/>
          <a:lstStyle/>
          <a:p>
            <a:pPr algn="ctr" eaLnBrk="0" hangingPunct="0">
              <a:defRPr/>
            </a:pPr>
            <a:endParaRPr lang="fr-FR" sz="1000" b="1" i="1">
              <a:solidFill>
                <a:srgbClr val="000000"/>
              </a:solidFill>
              <a:latin typeface="+mj-lt"/>
              <a:cs typeface="+mn-cs"/>
            </a:endParaRPr>
          </a:p>
        </p:txBody>
      </p:sp>
      <p:sp>
        <p:nvSpPr>
          <p:cNvPr id="65" name="Rectangle 2"/>
          <p:cNvSpPr>
            <a:spLocks noChangeArrowheads="1"/>
          </p:cNvSpPr>
          <p:nvPr/>
        </p:nvSpPr>
        <p:spPr bwMode="gray">
          <a:xfrm>
            <a:off x="4873776" y="1796697"/>
            <a:ext cx="524899" cy="386455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39151" tIns="39151" rIns="39151" bIns="39151" anchor="ctr"/>
          <a:lstStyle/>
          <a:p>
            <a:pPr algn="ctr" eaLnBrk="0" hangingPunct="0">
              <a:defRPr/>
            </a:pPr>
            <a:endParaRPr lang="fr-FR" sz="1000" b="1" i="1">
              <a:solidFill>
                <a:srgbClr val="000000"/>
              </a:solidFill>
              <a:latin typeface="+mj-lt"/>
              <a:cs typeface="+mn-cs"/>
            </a:endParaRPr>
          </a:p>
        </p:txBody>
      </p:sp>
      <p:sp>
        <p:nvSpPr>
          <p:cNvPr id="66" name="Rectangle 2"/>
          <p:cNvSpPr>
            <a:spLocks noChangeArrowheads="1"/>
          </p:cNvSpPr>
          <p:nvPr/>
        </p:nvSpPr>
        <p:spPr bwMode="gray">
          <a:xfrm>
            <a:off x="5521848" y="1812674"/>
            <a:ext cx="524899" cy="386455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39151" tIns="39151" rIns="39151" bIns="39151" anchor="ctr"/>
          <a:lstStyle/>
          <a:p>
            <a:pPr algn="ctr" eaLnBrk="0" hangingPunct="0">
              <a:defRPr/>
            </a:pPr>
            <a:endParaRPr lang="fr-FR" sz="1000" b="1" i="1">
              <a:solidFill>
                <a:srgbClr val="000000"/>
              </a:solidFill>
              <a:latin typeface="+mj-lt"/>
              <a:cs typeface="+mn-cs"/>
            </a:endParaRPr>
          </a:p>
        </p:txBody>
      </p:sp>
      <p:sp>
        <p:nvSpPr>
          <p:cNvPr id="69" name="Rectangle 2"/>
          <p:cNvSpPr>
            <a:spLocks noChangeArrowheads="1"/>
          </p:cNvSpPr>
          <p:nvPr/>
        </p:nvSpPr>
        <p:spPr bwMode="gray">
          <a:xfrm>
            <a:off x="8114136" y="1820302"/>
            <a:ext cx="524899" cy="386455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39151" tIns="39151" rIns="39151" bIns="39151" anchor="ctr"/>
          <a:lstStyle/>
          <a:p>
            <a:pPr algn="ctr" eaLnBrk="0" hangingPunct="0">
              <a:defRPr/>
            </a:pPr>
            <a:endParaRPr lang="fr-FR" sz="1000" b="1" i="1">
              <a:solidFill>
                <a:srgbClr val="000000"/>
              </a:solidFill>
              <a:latin typeface="+mj-lt"/>
              <a:cs typeface="+mn-cs"/>
            </a:endParaRPr>
          </a:p>
        </p:txBody>
      </p:sp>
      <p:sp>
        <p:nvSpPr>
          <p:cNvPr id="15" name="Rectangle 22"/>
          <p:cNvSpPr>
            <a:spLocks noChangeArrowheads="1"/>
          </p:cNvSpPr>
          <p:nvPr/>
        </p:nvSpPr>
        <p:spPr bwMode="gray">
          <a:xfrm>
            <a:off x="971600" y="1812674"/>
            <a:ext cx="1957960" cy="432048"/>
          </a:xfrm>
          <a:prstGeom prst="rect">
            <a:avLst/>
          </a:prstGeom>
          <a:ln/>
          <a:ex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9151" tIns="39151" rIns="39151" bIns="39151" anchor="ctr"/>
          <a:lstStyle/>
          <a:p>
            <a:pPr eaLnBrk="0" hangingPunct="0">
              <a:defRPr/>
            </a:pPr>
            <a:r>
              <a:rPr lang="en-US" sz="1100" b="1" dirty="0" smtClean="0">
                <a:latin typeface="+mj-lt"/>
                <a:cs typeface="+mn-cs"/>
              </a:rPr>
              <a:t>1. </a:t>
            </a:r>
            <a:r>
              <a:rPr lang="ru-RU" sz="1100" b="1" dirty="0" smtClean="0">
                <a:latin typeface="+mj-lt"/>
                <a:cs typeface="+mn-cs"/>
              </a:rPr>
              <a:t>Разработка концепции реализации проекта</a:t>
            </a:r>
            <a:endParaRPr lang="fr-FR" sz="1100" b="1" dirty="0">
              <a:latin typeface="+mj-lt"/>
              <a:cs typeface="+mn-cs"/>
            </a:endParaRPr>
          </a:p>
        </p:txBody>
      </p:sp>
      <p:sp>
        <p:nvSpPr>
          <p:cNvPr id="47" name="Rectangle 22"/>
          <p:cNvSpPr>
            <a:spLocks noChangeArrowheads="1"/>
          </p:cNvSpPr>
          <p:nvPr/>
        </p:nvSpPr>
        <p:spPr bwMode="gray">
          <a:xfrm>
            <a:off x="971600" y="2348880"/>
            <a:ext cx="1940838" cy="432048"/>
          </a:xfrm>
          <a:prstGeom prst="rect">
            <a:avLst/>
          </a:prstGeom>
          <a:ln/>
          <a:ex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9151" tIns="39151" rIns="39151" bIns="39151" anchor="ctr"/>
          <a:lstStyle/>
          <a:p>
            <a:pPr eaLnBrk="0" hangingPunct="0">
              <a:defRPr/>
            </a:pPr>
            <a:r>
              <a:rPr lang="ru-RU" sz="1100" b="1" dirty="0" smtClean="0">
                <a:latin typeface="+mj-lt"/>
                <a:cs typeface="+mn-cs"/>
              </a:rPr>
              <a:t>2</a:t>
            </a:r>
            <a:r>
              <a:rPr lang="en-US" sz="1100" b="1" dirty="0" smtClean="0">
                <a:latin typeface="+mj-lt"/>
                <a:cs typeface="+mn-cs"/>
              </a:rPr>
              <a:t>. </a:t>
            </a:r>
            <a:r>
              <a:rPr lang="ru-RU" sz="1100" b="1" dirty="0" smtClean="0">
                <a:latin typeface="+mj-lt"/>
                <a:cs typeface="+mn-cs"/>
              </a:rPr>
              <a:t>Подача предложения о заключении КС</a:t>
            </a:r>
            <a:endParaRPr lang="fr-FR" sz="1100" b="1" dirty="0">
              <a:latin typeface="+mj-lt"/>
              <a:cs typeface="+mn-cs"/>
            </a:endParaRPr>
          </a:p>
        </p:txBody>
      </p:sp>
      <p:sp>
        <p:nvSpPr>
          <p:cNvPr id="48" name="Rectangle 22"/>
          <p:cNvSpPr>
            <a:spLocks noChangeArrowheads="1"/>
          </p:cNvSpPr>
          <p:nvPr/>
        </p:nvSpPr>
        <p:spPr bwMode="gray">
          <a:xfrm>
            <a:off x="971600" y="2924944"/>
            <a:ext cx="1957960" cy="432048"/>
          </a:xfrm>
          <a:prstGeom prst="rect">
            <a:avLst/>
          </a:prstGeom>
          <a:ln/>
          <a:ex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9151" tIns="39151" rIns="39151" bIns="39151" anchor="ctr"/>
          <a:lstStyle/>
          <a:p>
            <a:pPr eaLnBrk="0" hangingPunct="0">
              <a:defRPr/>
            </a:pPr>
            <a:r>
              <a:rPr lang="ru-RU" sz="1100" b="1" dirty="0" smtClean="0">
                <a:latin typeface="+mj-lt"/>
                <a:cs typeface="+mn-cs"/>
              </a:rPr>
              <a:t>3</a:t>
            </a:r>
            <a:r>
              <a:rPr lang="en-US" sz="1100" b="1" dirty="0" smtClean="0">
                <a:latin typeface="+mj-lt"/>
                <a:cs typeface="+mn-cs"/>
              </a:rPr>
              <a:t>. </a:t>
            </a:r>
            <a:r>
              <a:rPr lang="ru-RU" sz="1100" b="1" dirty="0" smtClean="0">
                <a:latin typeface="+mj-lt"/>
                <a:cs typeface="+mn-cs"/>
              </a:rPr>
              <a:t>Рассмотрение предложения</a:t>
            </a:r>
            <a:endParaRPr lang="fr-FR" sz="1100" b="1" dirty="0">
              <a:latin typeface="+mj-lt"/>
              <a:cs typeface="+mn-cs"/>
            </a:endParaRPr>
          </a:p>
        </p:txBody>
      </p:sp>
      <p:sp>
        <p:nvSpPr>
          <p:cNvPr id="49" name="Rectangle 22"/>
          <p:cNvSpPr>
            <a:spLocks noChangeArrowheads="1"/>
          </p:cNvSpPr>
          <p:nvPr/>
        </p:nvSpPr>
        <p:spPr bwMode="gray">
          <a:xfrm>
            <a:off x="971600" y="3501008"/>
            <a:ext cx="1940838" cy="432048"/>
          </a:xfrm>
          <a:prstGeom prst="rect">
            <a:avLst/>
          </a:prstGeom>
          <a:ln/>
          <a:ex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9151" tIns="39151" rIns="39151" bIns="39151" anchor="ctr"/>
          <a:lstStyle/>
          <a:p>
            <a:pPr eaLnBrk="0" hangingPunct="0">
              <a:defRPr/>
            </a:pPr>
            <a:r>
              <a:rPr lang="ru-RU" sz="1100" b="1" dirty="0" smtClean="0">
                <a:latin typeface="+mj-lt"/>
                <a:cs typeface="+mn-cs"/>
              </a:rPr>
              <a:t>4</a:t>
            </a:r>
            <a:r>
              <a:rPr lang="en-US" sz="1100" b="1" dirty="0" smtClean="0">
                <a:latin typeface="+mj-lt"/>
                <a:cs typeface="+mn-cs"/>
              </a:rPr>
              <a:t>. </a:t>
            </a:r>
            <a:r>
              <a:rPr lang="ru-RU" sz="1100" b="1" dirty="0" smtClean="0">
                <a:latin typeface="+mj-lt"/>
                <a:cs typeface="+mn-cs"/>
              </a:rPr>
              <a:t>Размещение предложения на сайте</a:t>
            </a:r>
            <a:endParaRPr lang="fr-FR" sz="1100" b="1" dirty="0">
              <a:latin typeface="+mj-lt"/>
              <a:cs typeface="+mn-cs"/>
            </a:endParaRPr>
          </a:p>
        </p:txBody>
      </p:sp>
      <p:sp>
        <p:nvSpPr>
          <p:cNvPr id="50" name="Rectangle 22"/>
          <p:cNvSpPr>
            <a:spLocks noChangeArrowheads="1"/>
          </p:cNvSpPr>
          <p:nvPr/>
        </p:nvSpPr>
        <p:spPr bwMode="gray">
          <a:xfrm>
            <a:off x="971600" y="4077072"/>
            <a:ext cx="1957960" cy="432048"/>
          </a:xfrm>
          <a:prstGeom prst="rect">
            <a:avLst/>
          </a:prstGeom>
          <a:ln/>
          <a:ex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9151" tIns="39151" rIns="39151" bIns="39151" anchor="ctr"/>
          <a:lstStyle/>
          <a:p>
            <a:pPr eaLnBrk="0" hangingPunct="0">
              <a:defRPr/>
            </a:pPr>
            <a:r>
              <a:rPr lang="ru-RU" sz="1100" b="1" dirty="0" smtClean="0">
                <a:latin typeface="+mj-lt"/>
                <a:cs typeface="+mn-cs"/>
              </a:rPr>
              <a:t>5. Принятие решения о заключении КС</a:t>
            </a:r>
            <a:endParaRPr lang="fr-FR" sz="1100" b="1" dirty="0">
              <a:latin typeface="+mj-lt"/>
              <a:cs typeface="+mn-cs"/>
            </a:endParaRPr>
          </a:p>
        </p:txBody>
      </p:sp>
      <p:sp>
        <p:nvSpPr>
          <p:cNvPr id="51" name="Rectangle 22"/>
          <p:cNvSpPr>
            <a:spLocks noChangeArrowheads="1"/>
          </p:cNvSpPr>
          <p:nvPr/>
        </p:nvSpPr>
        <p:spPr bwMode="gray">
          <a:xfrm>
            <a:off x="971600" y="4653136"/>
            <a:ext cx="1940838" cy="432048"/>
          </a:xfrm>
          <a:prstGeom prst="rect">
            <a:avLst/>
          </a:prstGeom>
          <a:ln/>
          <a:ex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9151" tIns="39151" rIns="39151" bIns="39151" anchor="ctr"/>
          <a:lstStyle/>
          <a:p>
            <a:pPr eaLnBrk="0" hangingPunct="0">
              <a:defRPr/>
            </a:pPr>
            <a:r>
              <a:rPr lang="ru-RU" sz="1100" b="1" dirty="0" smtClean="0">
                <a:latin typeface="+mj-lt"/>
                <a:cs typeface="+mn-cs"/>
              </a:rPr>
              <a:t>6</a:t>
            </a:r>
            <a:r>
              <a:rPr lang="en-US" sz="1100" b="1" dirty="0" smtClean="0">
                <a:latin typeface="+mj-lt"/>
                <a:cs typeface="+mn-cs"/>
              </a:rPr>
              <a:t>. </a:t>
            </a:r>
            <a:r>
              <a:rPr lang="ru-RU" sz="1100" b="1" dirty="0" smtClean="0">
                <a:latin typeface="+mj-lt"/>
                <a:cs typeface="+mn-cs"/>
              </a:rPr>
              <a:t>Коммерческое и финансовое закрытие</a:t>
            </a:r>
            <a:endParaRPr lang="fr-FR" sz="1100" b="1" dirty="0">
              <a:latin typeface="+mj-lt"/>
              <a:cs typeface="+mn-cs"/>
            </a:endParaRPr>
          </a:p>
        </p:txBody>
      </p:sp>
      <p:sp>
        <p:nvSpPr>
          <p:cNvPr id="52" name="Rectangle 22"/>
          <p:cNvSpPr>
            <a:spLocks noChangeArrowheads="1"/>
          </p:cNvSpPr>
          <p:nvPr/>
        </p:nvSpPr>
        <p:spPr bwMode="gray">
          <a:xfrm>
            <a:off x="971600" y="5229200"/>
            <a:ext cx="1940838" cy="432048"/>
          </a:xfrm>
          <a:prstGeom prst="rect">
            <a:avLst/>
          </a:prstGeom>
          <a:ln/>
          <a:ex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9151" tIns="39151" rIns="39151" bIns="39151" anchor="ctr"/>
          <a:lstStyle/>
          <a:p>
            <a:pPr eaLnBrk="0" hangingPunct="0">
              <a:defRPr/>
            </a:pPr>
            <a:r>
              <a:rPr lang="ru-RU" sz="1100" b="1" dirty="0" smtClean="0">
                <a:latin typeface="+mj-lt"/>
                <a:cs typeface="+mn-cs"/>
              </a:rPr>
              <a:t>7</a:t>
            </a:r>
            <a:r>
              <a:rPr lang="en-US" sz="1100" b="1" dirty="0" smtClean="0">
                <a:latin typeface="+mj-lt"/>
                <a:cs typeface="+mn-cs"/>
              </a:rPr>
              <a:t>. </a:t>
            </a:r>
            <a:r>
              <a:rPr lang="ru-RU" sz="1100" b="1" dirty="0" smtClean="0">
                <a:latin typeface="+mj-lt"/>
                <a:cs typeface="+mn-cs"/>
              </a:rPr>
              <a:t>Создание и эксплуатация объектов</a:t>
            </a:r>
            <a:endParaRPr lang="fr-FR" sz="1100" b="1" dirty="0">
              <a:latin typeface="+mj-lt"/>
              <a:cs typeface="+mn-cs"/>
            </a:endParaRPr>
          </a:p>
        </p:txBody>
      </p:sp>
      <p:sp>
        <p:nvSpPr>
          <p:cNvPr id="76" name="Rectangle 22"/>
          <p:cNvSpPr>
            <a:spLocks noChangeArrowheads="1"/>
          </p:cNvSpPr>
          <p:nvPr/>
        </p:nvSpPr>
        <p:spPr bwMode="gray">
          <a:xfrm>
            <a:off x="3025246" y="1916832"/>
            <a:ext cx="1077286" cy="26222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/>
          <a:ex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9151" tIns="39151" rIns="39151" bIns="39151" anchor="ctr"/>
          <a:lstStyle/>
          <a:p>
            <a:pPr algn="ctr" eaLnBrk="0" hangingPunct="0">
              <a:defRPr/>
            </a:pPr>
            <a:r>
              <a:rPr lang="ru-RU" sz="1100" dirty="0" smtClean="0">
                <a:solidFill>
                  <a:schemeClr val="tx1"/>
                </a:solidFill>
                <a:latin typeface="+mj-lt"/>
                <a:cs typeface="+mn-cs"/>
              </a:rPr>
              <a:t>30-60 дней</a:t>
            </a:r>
            <a:endParaRPr lang="fr-FR" sz="1100" dirty="0">
              <a:solidFill>
                <a:schemeClr val="tx1"/>
              </a:solidFill>
              <a:latin typeface="+mj-lt"/>
              <a:cs typeface="+mn-cs"/>
            </a:endParaRPr>
          </a:p>
        </p:txBody>
      </p:sp>
      <p:sp>
        <p:nvSpPr>
          <p:cNvPr id="77" name="Rectangle 22"/>
          <p:cNvSpPr>
            <a:spLocks noChangeArrowheads="1"/>
          </p:cNvSpPr>
          <p:nvPr/>
        </p:nvSpPr>
        <p:spPr bwMode="gray">
          <a:xfrm>
            <a:off x="4228277" y="2924944"/>
            <a:ext cx="847779" cy="29176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/>
          <a:ex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9151" tIns="39151" rIns="39151" bIns="39151" anchor="ctr"/>
          <a:lstStyle/>
          <a:p>
            <a:pPr algn="ctr" eaLnBrk="0" hangingPunct="0">
              <a:defRPr/>
            </a:pPr>
            <a:r>
              <a:rPr lang="ru-RU" sz="1100" dirty="0" smtClean="0">
                <a:solidFill>
                  <a:schemeClr val="tx1"/>
                </a:solidFill>
                <a:latin typeface="+mj-lt"/>
                <a:cs typeface="+mn-cs"/>
              </a:rPr>
              <a:t>до</a:t>
            </a:r>
            <a:r>
              <a:rPr lang="en-US" sz="1100" dirty="0" smtClean="0">
                <a:solidFill>
                  <a:schemeClr val="tx1"/>
                </a:solidFill>
                <a:latin typeface="+mj-lt"/>
                <a:cs typeface="+mn-cs"/>
              </a:rPr>
              <a:t> </a:t>
            </a:r>
            <a:r>
              <a:rPr lang="ru-RU" sz="1100" dirty="0" smtClean="0">
                <a:solidFill>
                  <a:schemeClr val="tx1"/>
                </a:solidFill>
                <a:latin typeface="+mj-lt"/>
                <a:cs typeface="+mn-cs"/>
              </a:rPr>
              <a:t>40 дн</a:t>
            </a:r>
            <a:r>
              <a:rPr lang="ru-RU" sz="1100" dirty="0" smtClean="0">
                <a:solidFill>
                  <a:schemeClr val="tx1"/>
                </a:solidFill>
                <a:latin typeface="+mj-lt"/>
              </a:rPr>
              <a:t>ей</a:t>
            </a:r>
            <a:endParaRPr lang="fr-FR" sz="1100" dirty="0">
              <a:solidFill>
                <a:schemeClr val="tx1"/>
              </a:solidFill>
              <a:latin typeface="+mj-lt"/>
              <a:cs typeface="+mn-cs"/>
            </a:endParaRPr>
          </a:p>
        </p:txBody>
      </p:sp>
      <p:cxnSp>
        <p:nvCxnSpPr>
          <p:cNvPr id="7" name="Соединительная линия уступом 6"/>
          <p:cNvCxnSpPr>
            <a:stCxn id="76" idx="3"/>
            <a:endCxn id="77" idx="1"/>
          </p:cNvCxnSpPr>
          <p:nvPr/>
        </p:nvCxnSpPr>
        <p:spPr bwMode="auto">
          <a:xfrm>
            <a:off x="4102532" y="2047945"/>
            <a:ext cx="125745" cy="1022880"/>
          </a:xfrm>
          <a:prstGeom prst="bentConnector3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5-конечная звезда 3"/>
          <p:cNvSpPr/>
          <p:nvPr/>
        </p:nvSpPr>
        <p:spPr bwMode="auto">
          <a:xfrm>
            <a:off x="3964788" y="2348880"/>
            <a:ext cx="391188" cy="348420"/>
          </a:xfrm>
          <a:prstGeom prst="star5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pitchFamily="-128" charset="-128"/>
            </a:endParaRPr>
          </a:p>
        </p:txBody>
      </p:sp>
      <p:sp>
        <p:nvSpPr>
          <p:cNvPr id="78" name="Rectangle 22"/>
          <p:cNvSpPr>
            <a:spLocks noChangeArrowheads="1"/>
          </p:cNvSpPr>
          <p:nvPr/>
        </p:nvSpPr>
        <p:spPr bwMode="gray">
          <a:xfrm>
            <a:off x="5236389" y="3573016"/>
            <a:ext cx="847779" cy="29176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/>
          <a:ex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9151" tIns="39151" rIns="39151" bIns="39151" anchor="ctr"/>
          <a:lstStyle/>
          <a:p>
            <a:pPr algn="ctr" eaLnBrk="0" hangingPunct="0">
              <a:defRPr/>
            </a:pPr>
            <a:r>
              <a:rPr lang="ru-RU" sz="1100" dirty="0" smtClean="0">
                <a:solidFill>
                  <a:schemeClr val="tx1"/>
                </a:solidFill>
              </a:rPr>
              <a:t>4</a:t>
            </a:r>
            <a:r>
              <a:rPr lang="en-US" sz="1100" dirty="0">
                <a:solidFill>
                  <a:schemeClr val="tx1"/>
                </a:solidFill>
              </a:rPr>
              <a:t>5</a:t>
            </a:r>
            <a:r>
              <a:rPr lang="ru-RU" sz="1100" dirty="0">
                <a:solidFill>
                  <a:schemeClr val="tx1"/>
                </a:solidFill>
              </a:rPr>
              <a:t> дней</a:t>
            </a:r>
            <a:endParaRPr lang="fr-FR" sz="1100" b="1" dirty="0">
              <a:latin typeface="+mj-lt"/>
              <a:cs typeface="+mn-cs"/>
            </a:endParaRPr>
          </a:p>
        </p:txBody>
      </p:sp>
      <p:cxnSp>
        <p:nvCxnSpPr>
          <p:cNvPr id="14" name="Соединительная линия уступом 13"/>
          <p:cNvCxnSpPr>
            <a:stCxn id="77" idx="3"/>
            <a:endCxn id="78" idx="1"/>
          </p:cNvCxnSpPr>
          <p:nvPr/>
        </p:nvCxnSpPr>
        <p:spPr bwMode="auto">
          <a:xfrm>
            <a:off x="5076056" y="3070825"/>
            <a:ext cx="160333" cy="648072"/>
          </a:xfrm>
          <a:prstGeom prst="bentConnector3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9" name="Rectangle 22"/>
          <p:cNvSpPr>
            <a:spLocks noChangeArrowheads="1"/>
          </p:cNvSpPr>
          <p:nvPr/>
        </p:nvSpPr>
        <p:spPr bwMode="gray">
          <a:xfrm>
            <a:off x="6244501" y="4217359"/>
            <a:ext cx="1278630" cy="29176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/>
          <a:ex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9151" tIns="39151" rIns="39151" bIns="39151" anchor="ctr"/>
          <a:lstStyle/>
          <a:p>
            <a:pPr algn="ctr" eaLnBrk="0" hangingPunct="0">
              <a:defRPr/>
            </a:pPr>
            <a:r>
              <a:rPr lang="ru-RU" sz="1100" dirty="0" smtClean="0">
                <a:solidFill>
                  <a:schemeClr val="tx1"/>
                </a:solidFill>
              </a:rPr>
              <a:t>до</a:t>
            </a:r>
            <a:r>
              <a:rPr lang="en-US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6</a:t>
            </a:r>
            <a:r>
              <a:rPr lang="en-US" sz="1100" dirty="0" smtClean="0">
                <a:solidFill>
                  <a:schemeClr val="tx1"/>
                </a:solidFill>
              </a:rPr>
              <a:t>5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дней</a:t>
            </a:r>
            <a:endParaRPr lang="fr-FR" sz="1100" b="1" dirty="0">
              <a:latin typeface="+mj-lt"/>
              <a:cs typeface="+mn-cs"/>
            </a:endParaRPr>
          </a:p>
        </p:txBody>
      </p:sp>
      <p:cxnSp>
        <p:nvCxnSpPr>
          <p:cNvPr id="18" name="Соединительная линия уступом 17"/>
          <p:cNvCxnSpPr>
            <a:stCxn id="78" idx="3"/>
            <a:endCxn id="79" idx="1"/>
          </p:cNvCxnSpPr>
          <p:nvPr/>
        </p:nvCxnSpPr>
        <p:spPr bwMode="auto">
          <a:xfrm>
            <a:off x="6084168" y="3718897"/>
            <a:ext cx="160333" cy="644343"/>
          </a:xfrm>
          <a:prstGeom prst="bentConnector3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0" name="Rectangle 22"/>
          <p:cNvSpPr>
            <a:spLocks noChangeArrowheads="1"/>
          </p:cNvSpPr>
          <p:nvPr/>
        </p:nvSpPr>
        <p:spPr bwMode="gray">
          <a:xfrm>
            <a:off x="7953982" y="5229200"/>
            <a:ext cx="847779" cy="29176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/>
          <a:ex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9151" tIns="39151" rIns="39151" bIns="39151" anchor="ctr"/>
          <a:lstStyle/>
          <a:p>
            <a:pPr eaLnBrk="0" hangingPunct="0">
              <a:defRPr/>
            </a:pPr>
            <a:r>
              <a:rPr lang="ru-RU" sz="1100" dirty="0" smtClean="0">
                <a:solidFill>
                  <a:schemeClr val="tx1"/>
                </a:solidFill>
              </a:rPr>
              <a:t> 10-30 лет</a:t>
            </a:r>
            <a:endParaRPr lang="fr-FR" sz="1100" b="1" dirty="0">
              <a:latin typeface="+mj-lt"/>
              <a:cs typeface="+mn-cs"/>
            </a:endParaRPr>
          </a:p>
        </p:txBody>
      </p:sp>
      <p:cxnSp>
        <p:nvCxnSpPr>
          <p:cNvPr id="22" name="Соединительная линия уступом 21"/>
          <p:cNvCxnSpPr/>
          <p:nvPr/>
        </p:nvCxnSpPr>
        <p:spPr bwMode="auto">
          <a:xfrm>
            <a:off x="7545356" y="4363240"/>
            <a:ext cx="430851" cy="1011841"/>
          </a:xfrm>
          <a:prstGeom prst="bentConnector3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1" name="5-конечная звезда 80"/>
          <p:cNvSpPr/>
          <p:nvPr/>
        </p:nvSpPr>
        <p:spPr bwMode="auto">
          <a:xfrm>
            <a:off x="7565188" y="4736764"/>
            <a:ext cx="391188" cy="348420"/>
          </a:xfrm>
          <a:prstGeom prst="star5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pitchFamily="-128" charset="-128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960210" y="5741967"/>
            <a:ext cx="704902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ru-RU" sz="1400" i="1" dirty="0" smtClean="0">
                <a:solidFill>
                  <a:srgbClr val="00703C"/>
                </a:solidFill>
              </a:rPr>
              <a:t>Процедура заключения концессионного соглашения по частной инициативе возможна в срок </a:t>
            </a:r>
            <a:r>
              <a:rPr lang="ru-RU" sz="1400" b="1" i="1" u="sng" dirty="0" smtClean="0">
                <a:solidFill>
                  <a:srgbClr val="00703C"/>
                </a:solidFill>
              </a:rPr>
              <a:t>от 60 до 150 календарных дней</a:t>
            </a:r>
            <a:r>
              <a:rPr lang="ru-RU" sz="1400" dirty="0" smtClean="0">
                <a:solidFill>
                  <a:srgbClr val="00703C"/>
                </a:solidFill>
              </a:rPr>
              <a:t> </a:t>
            </a:r>
            <a:r>
              <a:rPr lang="ru-RU" sz="1400" i="1" dirty="0" smtClean="0">
                <a:solidFill>
                  <a:srgbClr val="00703C"/>
                </a:solidFill>
              </a:rPr>
              <a:t>с даты подачи предложения (в случае согласованности действий и отсутствия заявок от иных лиц)</a:t>
            </a:r>
          </a:p>
        </p:txBody>
      </p:sp>
      <p:sp>
        <p:nvSpPr>
          <p:cNvPr id="83" name="Rectangle 2"/>
          <p:cNvSpPr>
            <a:spLocks noChangeArrowheads="1"/>
          </p:cNvSpPr>
          <p:nvPr/>
        </p:nvSpPr>
        <p:spPr bwMode="auto">
          <a:xfrm>
            <a:off x="1094530" y="672951"/>
            <a:ext cx="592574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300"/>
              </a:spcBef>
              <a:spcAft>
                <a:spcPts val="0"/>
              </a:spcAft>
            </a:pPr>
            <a:r>
              <a:rPr lang="ru-RU" sz="2000" b="1" kern="0" dirty="0" smtClean="0">
                <a:solidFill>
                  <a:srgbClr val="00703C"/>
                </a:solidFill>
                <a:latin typeface="Arial" pitchFamily="34" charset="0"/>
                <a:ea typeface="+mj-ea"/>
                <a:cs typeface="+mj-cs"/>
              </a:rPr>
              <a:t>Примерный план-график ЧКИ</a:t>
            </a:r>
            <a:endParaRPr lang="ru-RU" sz="2000" b="1" kern="0" dirty="0">
              <a:solidFill>
                <a:srgbClr val="00703C"/>
              </a:solidFill>
              <a:latin typeface="Arial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217182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44"/>
          <p:cNvSpPr>
            <a:spLocks noGrp="1" noChangeArrowheads="1"/>
          </p:cNvSpPr>
          <p:nvPr>
            <p:ph type="ctrTitle" sz="quarter"/>
          </p:nvPr>
        </p:nvSpPr>
        <p:spPr>
          <a:xfrm>
            <a:off x="2196612" y="1917700"/>
            <a:ext cx="6261588" cy="2231380"/>
          </a:xfrm>
        </p:spPr>
        <p:txBody>
          <a:bodyPr anchor="t" anchorCtr="0"/>
          <a:lstStyle/>
          <a:p>
            <a:pPr eaLnBrk="1" hangingPunct="1"/>
            <a:r>
              <a:rPr lang="ru-RU" altLang="ru-RU" sz="2200" dirty="0" smtClean="0"/>
              <a:t>Особенности реализации инфраструктурных проектов в ЖКХ</a:t>
            </a:r>
            <a:r>
              <a:rPr lang="ru-RU" altLang="ru-RU" sz="2200" dirty="0"/>
              <a:t/>
            </a:r>
            <a:br>
              <a:rPr lang="ru-RU" altLang="ru-RU" sz="2200" dirty="0"/>
            </a:br>
            <a:r>
              <a:rPr lang="ru-RU" altLang="ru-RU" sz="2200" dirty="0" smtClean="0"/>
              <a:t/>
            </a:r>
            <a:br>
              <a:rPr lang="ru-RU" altLang="ru-RU" sz="2200" dirty="0" smtClean="0"/>
            </a:br>
            <a:endParaRPr lang="ru-RU" altLang="ru-RU" sz="2200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2808312" y="3070701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altLang="ru-RU" dirty="0"/>
              <a:t>- </a:t>
            </a:r>
            <a:r>
              <a:rPr lang="ru-RU" altLang="ru-RU" dirty="0" smtClean="0"/>
              <a:t>Водоснабжение и водоотведение</a:t>
            </a:r>
            <a:r>
              <a:rPr lang="ru-RU" altLang="ru-RU" dirty="0"/>
              <a:t/>
            </a:r>
            <a:br>
              <a:rPr lang="ru-RU" altLang="ru-RU" dirty="0"/>
            </a:br>
            <a:r>
              <a:rPr lang="ru-RU" altLang="ru-RU" dirty="0"/>
              <a:t>- </a:t>
            </a:r>
            <a:r>
              <a:rPr lang="ru-RU" altLang="ru-RU" dirty="0" smtClean="0"/>
              <a:t>Теплоснабжение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934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 txBox="1">
            <a:spLocks noChangeArrowheads="1"/>
          </p:cNvSpPr>
          <p:nvPr/>
        </p:nvSpPr>
        <p:spPr bwMode="auto">
          <a:xfrm>
            <a:off x="971600" y="644178"/>
            <a:ext cx="56419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lnSpc>
                <a:spcPct val="90000"/>
              </a:lnSpc>
            </a:pPr>
            <a:r>
              <a:rPr lang="ru-RU" sz="2000" b="1" dirty="0">
                <a:solidFill>
                  <a:srgbClr val="00703C"/>
                </a:solidFill>
                <a:latin typeface="Calibri" pitchFamily="34" charset="0"/>
              </a:rPr>
              <a:t>Особенности реализации </a:t>
            </a:r>
            <a:r>
              <a:rPr lang="ru-RU" sz="2000" b="1" dirty="0" smtClean="0">
                <a:solidFill>
                  <a:srgbClr val="00703C"/>
                </a:solidFill>
                <a:latin typeface="Calibri" pitchFamily="34" charset="0"/>
              </a:rPr>
              <a:t>проектов </a:t>
            </a:r>
            <a:r>
              <a:rPr lang="ru-RU" sz="2000" b="1" dirty="0">
                <a:solidFill>
                  <a:srgbClr val="00703C"/>
                </a:solidFill>
                <a:latin typeface="Calibri" pitchFamily="34" charset="0"/>
              </a:rPr>
              <a:t>в ЖКХ</a:t>
            </a:r>
          </a:p>
        </p:txBody>
      </p:sp>
      <p:sp>
        <p:nvSpPr>
          <p:cNvPr id="15" name="TextBox 25"/>
          <p:cNvSpPr txBox="1">
            <a:spLocks noChangeArrowheads="1"/>
          </p:cNvSpPr>
          <p:nvPr/>
        </p:nvSpPr>
        <p:spPr bwMode="auto">
          <a:xfrm>
            <a:off x="971600" y="4581128"/>
            <a:ext cx="7776865" cy="1512168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</p:spPr>
        <p:txBody>
          <a:bodyPr>
            <a:noAutofit/>
          </a:bodyPr>
          <a:lstStyle/>
          <a:p>
            <a:pPr algn="just"/>
            <a:r>
              <a:rPr lang="ru-RU" sz="1200" b="1" u="sng" dirty="0" smtClean="0">
                <a:solidFill>
                  <a:srgbClr val="000000"/>
                </a:solidFill>
                <a:latin typeface="Calibri" pitchFamily="34" charset="0"/>
              </a:rPr>
              <a:t>Требования Банка к реализуемому проекту:</a:t>
            </a:r>
            <a:endParaRPr lang="ru-RU" sz="1100" dirty="0" smtClean="0">
              <a:solidFill>
                <a:srgbClr val="000000"/>
              </a:solidFill>
              <a:latin typeface="Calibri" pitchFamily="34" charset="0"/>
            </a:endParaRPr>
          </a:p>
          <a:p>
            <a:pPr marL="171450" lvl="1" indent="-171450" algn="just">
              <a:buClr>
                <a:srgbClr val="00703C"/>
              </a:buClr>
              <a:buFont typeface="Wingdings" panose="05000000000000000000" pitchFamily="2" charset="2"/>
              <a:buChar char="ü"/>
            </a:pPr>
            <a:r>
              <a:rPr lang="ru-RU" sz="1100" dirty="0">
                <a:latin typeface="Calibri" pitchFamily="34" charset="0"/>
              </a:rPr>
              <a:t>Сумма кредита: </a:t>
            </a:r>
            <a:r>
              <a:rPr lang="ru-RU" sz="1100" dirty="0" smtClean="0">
                <a:latin typeface="Calibri" pitchFamily="34" charset="0"/>
              </a:rPr>
              <a:t>до </a:t>
            </a:r>
            <a:r>
              <a:rPr lang="ru-RU" sz="1100" dirty="0" smtClean="0">
                <a:latin typeface="Calibri" pitchFamily="34" charset="0"/>
              </a:rPr>
              <a:t>70% </a:t>
            </a:r>
            <a:r>
              <a:rPr lang="ru-RU" sz="1100" dirty="0" smtClean="0">
                <a:latin typeface="Calibri" pitchFamily="34" charset="0"/>
              </a:rPr>
              <a:t>от объема необходимого финансирования по проекту;</a:t>
            </a:r>
            <a:endParaRPr lang="ru-RU" sz="1100" dirty="0">
              <a:latin typeface="Calibri" pitchFamily="34" charset="0"/>
            </a:endParaRPr>
          </a:p>
          <a:p>
            <a:pPr marL="171450" lvl="1" indent="-171450" algn="just">
              <a:buClr>
                <a:srgbClr val="00703C"/>
              </a:buClr>
              <a:buFont typeface="Wingdings" panose="05000000000000000000" pitchFamily="2" charset="2"/>
              <a:buChar char="ü"/>
            </a:pPr>
            <a:r>
              <a:rPr lang="ru-RU" sz="1100" dirty="0">
                <a:latin typeface="Calibri" pitchFamily="34" charset="0"/>
              </a:rPr>
              <a:t>Срок: до 15 лет, но не более срока реализации </a:t>
            </a:r>
            <a:r>
              <a:rPr lang="ru-RU" sz="1100" dirty="0" smtClean="0">
                <a:latin typeface="Calibri" pitchFamily="34" charset="0"/>
              </a:rPr>
              <a:t>проекта;</a:t>
            </a:r>
            <a:endParaRPr lang="ru-RU" sz="1100" dirty="0">
              <a:latin typeface="Calibri" pitchFamily="34" charset="0"/>
            </a:endParaRPr>
          </a:p>
          <a:p>
            <a:pPr marL="171450" lvl="1" indent="-171450" algn="just">
              <a:buClr>
                <a:srgbClr val="00703C"/>
              </a:buClr>
              <a:buFont typeface="Wingdings" panose="05000000000000000000" pitchFamily="2" charset="2"/>
              <a:buChar char="ü"/>
            </a:pPr>
            <a:r>
              <a:rPr lang="ru-RU" sz="1100" dirty="0">
                <a:latin typeface="Calibri" pitchFamily="34" charset="0"/>
              </a:rPr>
              <a:t>Обеспечение: активы </a:t>
            </a:r>
            <a:r>
              <a:rPr lang="ru-RU" sz="1100" dirty="0" smtClean="0">
                <a:latin typeface="Calibri" pitchFamily="34" charset="0"/>
              </a:rPr>
              <a:t>проектной компании, </a:t>
            </a:r>
            <a:r>
              <a:rPr lang="ru-RU" sz="1100" dirty="0">
                <a:latin typeface="Calibri" pitchFamily="34" charset="0"/>
              </a:rPr>
              <a:t>прямое соглашение с кредитором, компенсация при расторжении соглашения по инициативе любой из </a:t>
            </a:r>
            <a:r>
              <a:rPr lang="ru-RU" sz="1100" dirty="0" smtClean="0">
                <a:latin typeface="Calibri" pitchFamily="34" charset="0"/>
              </a:rPr>
              <a:t>сторон;</a:t>
            </a:r>
            <a:endParaRPr lang="ru-RU" sz="1100" dirty="0">
              <a:latin typeface="Calibri" pitchFamily="34" charset="0"/>
            </a:endParaRPr>
          </a:p>
          <a:p>
            <a:pPr marL="171450" lvl="1" indent="-171450" algn="just">
              <a:buClr>
                <a:srgbClr val="00703C"/>
              </a:buClr>
              <a:buFont typeface="Wingdings" panose="05000000000000000000" pitchFamily="2" charset="2"/>
              <a:buChar char="ü"/>
            </a:pPr>
            <a:r>
              <a:rPr lang="ru-RU" sz="1100" dirty="0">
                <a:latin typeface="Calibri" pitchFamily="34" charset="0"/>
              </a:rPr>
              <a:t>Источник обслуживания задолженности на инвестиционной стадии проекта: собственные средства </a:t>
            </a:r>
            <a:r>
              <a:rPr lang="ru-RU" sz="1100" dirty="0" smtClean="0">
                <a:latin typeface="Calibri" pitchFamily="34" charset="0"/>
              </a:rPr>
              <a:t>концессионера;</a:t>
            </a:r>
            <a:endParaRPr lang="ru-RU" sz="1100" dirty="0">
              <a:latin typeface="Calibri" pitchFamily="34" charset="0"/>
            </a:endParaRPr>
          </a:p>
          <a:p>
            <a:pPr marL="171450" lvl="1" indent="-171450" algn="just">
              <a:buClr>
                <a:srgbClr val="00703C"/>
              </a:buClr>
              <a:buFont typeface="Wingdings" panose="05000000000000000000" pitchFamily="2" charset="2"/>
              <a:buChar char="ü"/>
            </a:pPr>
            <a:r>
              <a:rPr lang="ru-RU" sz="1100" dirty="0">
                <a:latin typeface="Calibri" pitchFamily="34" charset="0"/>
              </a:rPr>
              <a:t>Источник обслуживания задолженности на стадии эксплуатации: доходы проекта </a:t>
            </a:r>
            <a:r>
              <a:rPr lang="ru-RU" sz="1100" dirty="0" smtClean="0">
                <a:latin typeface="Calibri" pitchFamily="34" charset="0"/>
              </a:rPr>
              <a:t>или платеж концедента;</a:t>
            </a:r>
            <a:endParaRPr lang="ru-RU" sz="1100" dirty="0">
              <a:latin typeface="Calibri" pitchFamily="34" charset="0"/>
            </a:endParaRPr>
          </a:p>
          <a:p>
            <a:pPr marL="171450" lvl="1" indent="-171450" algn="just">
              <a:buClr>
                <a:srgbClr val="00703C"/>
              </a:buClr>
              <a:buFont typeface="Wingdings" panose="05000000000000000000" pitchFamily="2" charset="2"/>
              <a:buChar char="ü"/>
            </a:pPr>
            <a:r>
              <a:rPr lang="ru-RU" sz="1100" u="sng" dirty="0">
                <a:latin typeface="Calibri" pitchFamily="34" charset="0"/>
              </a:rPr>
              <a:t>Наличие экспертиз юридического, технического, </a:t>
            </a:r>
            <a:r>
              <a:rPr lang="ru-RU" sz="1100" u="sng" dirty="0" smtClean="0">
                <a:latin typeface="Calibri" pitchFamily="34" charset="0"/>
              </a:rPr>
              <a:t>финансового </a:t>
            </a:r>
            <a:r>
              <a:rPr lang="ru-RU" sz="1100" u="sng" dirty="0">
                <a:latin typeface="Calibri" pitchFamily="34" charset="0"/>
              </a:rPr>
              <a:t>консультантов по </a:t>
            </a:r>
            <a:r>
              <a:rPr lang="ru-RU" sz="1100" u="sng" dirty="0" smtClean="0">
                <a:latin typeface="Calibri" pitchFamily="34" charset="0"/>
              </a:rPr>
              <a:t>проекту</a:t>
            </a:r>
            <a:endParaRPr lang="ru-RU" sz="1100" dirty="0" smtClean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6" name="TextBox 25"/>
          <p:cNvSpPr txBox="1">
            <a:spLocks noChangeArrowheads="1"/>
          </p:cNvSpPr>
          <p:nvPr/>
        </p:nvSpPr>
        <p:spPr bwMode="auto">
          <a:xfrm>
            <a:off x="971600" y="2132856"/>
            <a:ext cx="3600400" cy="2304256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</p:spPr>
        <p:txBody>
          <a:bodyPr>
            <a:noAutofit/>
          </a:bodyPr>
          <a:lstStyle/>
          <a:p>
            <a:r>
              <a:rPr lang="ru-RU" sz="1200" b="1" u="sng" dirty="0" smtClean="0">
                <a:solidFill>
                  <a:srgbClr val="000000"/>
                </a:solidFill>
                <a:latin typeface="Calibri" pitchFamily="34" charset="0"/>
              </a:rPr>
              <a:t>Задачи частной стороны:</a:t>
            </a:r>
          </a:p>
          <a:p>
            <a:pPr marL="171450" lvl="1" indent="-171450" defTabSz="488950">
              <a:lnSpc>
                <a:spcPct val="90000"/>
              </a:lnSpc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200" dirty="0" smtClean="0">
                <a:solidFill>
                  <a:srgbClr val="000000"/>
                </a:solidFill>
                <a:latin typeface="Calibri" pitchFamily="34" charset="0"/>
              </a:rPr>
              <a:t>Финансирование </a:t>
            </a:r>
            <a:r>
              <a:rPr lang="ru-RU" sz="1200" dirty="0">
                <a:solidFill>
                  <a:srgbClr val="000000"/>
                </a:solidFill>
                <a:latin typeface="Calibri" pitchFamily="34" charset="0"/>
              </a:rPr>
              <a:t>проекта на этапе проектирования и строительства за счет собственных и заемных </a:t>
            </a:r>
            <a:r>
              <a:rPr lang="ru-RU" sz="1200" dirty="0" smtClean="0">
                <a:solidFill>
                  <a:srgbClr val="000000"/>
                </a:solidFill>
                <a:latin typeface="Calibri" pitchFamily="34" charset="0"/>
              </a:rPr>
              <a:t>средств;</a:t>
            </a:r>
          </a:p>
          <a:p>
            <a:pPr marL="171450" lvl="1" indent="-171450" defTabSz="488950">
              <a:lnSpc>
                <a:spcPct val="90000"/>
              </a:lnSpc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200" dirty="0" smtClean="0">
                <a:solidFill>
                  <a:srgbClr val="000000"/>
                </a:solidFill>
                <a:latin typeface="Calibri" pitchFamily="34" charset="0"/>
              </a:rPr>
              <a:t>Проектирование;</a:t>
            </a:r>
            <a:endParaRPr lang="ru-RU" sz="1200" dirty="0">
              <a:solidFill>
                <a:srgbClr val="000000"/>
              </a:solidFill>
              <a:latin typeface="Calibri" pitchFamily="34" charset="0"/>
            </a:endParaRPr>
          </a:p>
          <a:p>
            <a:pPr marL="171450" lvl="1" indent="-171450" defTabSz="488950">
              <a:lnSpc>
                <a:spcPct val="90000"/>
              </a:lnSpc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rgbClr val="000000"/>
                </a:solidFill>
                <a:latin typeface="Calibri" pitchFamily="34" charset="0"/>
              </a:rPr>
              <a:t>Подготовка территории </a:t>
            </a:r>
            <a:r>
              <a:rPr lang="ru-RU" sz="1200" dirty="0" smtClean="0">
                <a:solidFill>
                  <a:srgbClr val="000000"/>
                </a:solidFill>
                <a:latin typeface="Calibri" pitchFamily="34" charset="0"/>
              </a:rPr>
              <a:t>строительства;</a:t>
            </a:r>
            <a:endParaRPr lang="ru-RU" sz="1200" dirty="0">
              <a:solidFill>
                <a:srgbClr val="000000"/>
              </a:solidFill>
              <a:latin typeface="Calibri" pitchFamily="34" charset="0"/>
            </a:endParaRPr>
          </a:p>
          <a:p>
            <a:pPr marL="171450" lvl="1" indent="-171450" defTabSz="488950">
              <a:lnSpc>
                <a:spcPct val="90000"/>
              </a:lnSpc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200" dirty="0" smtClean="0">
                <a:solidFill>
                  <a:srgbClr val="000000"/>
                </a:solidFill>
                <a:latin typeface="Calibri" pitchFamily="34" charset="0"/>
              </a:rPr>
              <a:t>Строительство/реконструкция объектов соглашения;</a:t>
            </a:r>
            <a:endParaRPr lang="ru-RU" sz="1200" dirty="0">
              <a:solidFill>
                <a:srgbClr val="000000"/>
              </a:solidFill>
              <a:latin typeface="Calibri" pitchFamily="34" charset="0"/>
            </a:endParaRPr>
          </a:p>
          <a:p>
            <a:pPr marL="171450" lvl="1" indent="-171450" defTabSz="488950">
              <a:lnSpc>
                <a:spcPct val="90000"/>
              </a:lnSpc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rgbClr val="000000"/>
                </a:solidFill>
                <a:latin typeface="Calibri" pitchFamily="34" charset="0"/>
              </a:rPr>
              <a:t>Содержание </a:t>
            </a:r>
            <a:r>
              <a:rPr lang="ru-RU" sz="1200" dirty="0" smtClean="0">
                <a:solidFill>
                  <a:srgbClr val="000000"/>
                </a:solidFill>
                <a:latin typeface="Calibri" pitchFamily="34" charset="0"/>
              </a:rPr>
              <a:t>объекта;</a:t>
            </a:r>
            <a:endParaRPr lang="ru-RU" sz="1200" dirty="0">
              <a:solidFill>
                <a:srgbClr val="000000"/>
              </a:solidFill>
              <a:latin typeface="Calibri" pitchFamily="34" charset="0"/>
            </a:endParaRPr>
          </a:p>
          <a:p>
            <a:pPr marL="171450" lvl="1" indent="-171450" defTabSz="488950">
              <a:lnSpc>
                <a:spcPct val="90000"/>
              </a:lnSpc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rgbClr val="000000"/>
                </a:solidFill>
                <a:latin typeface="Calibri" pitchFamily="34" charset="0"/>
              </a:rPr>
              <a:t>Текущий и капитальный ремонт </a:t>
            </a:r>
            <a:r>
              <a:rPr lang="ru-RU" sz="1200" dirty="0" smtClean="0">
                <a:solidFill>
                  <a:srgbClr val="000000"/>
                </a:solidFill>
                <a:latin typeface="Calibri" pitchFamily="34" charset="0"/>
              </a:rPr>
              <a:t>объекта;</a:t>
            </a:r>
            <a:endParaRPr lang="ru-RU" sz="1200" dirty="0">
              <a:solidFill>
                <a:srgbClr val="000000"/>
              </a:solidFill>
              <a:latin typeface="Calibri" pitchFamily="34" charset="0"/>
            </a:endParaRPr>
          </a:p>
          <a:p>
            <a:pPr marL="171450" lvl="1" indent="-171450" defTabSz="488950">
              <a:lnSpc>
                <a:spcPct val="90000"/>
              </a:lnSpc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rgbClr val="000000"/>
                </a:solidFill>
                <a:latin typeface="Calibri" pitchFamily="34" charset="0"/>
              </a:rPr>
              <a:t>Эксплуатация </a:t>
            </a:r>
            <a:r>
              <a:rPr lang="ru-RU" sz="1200" dirty="0" smtClean="0">
                <a:solidFill>
                  <a:srgbClr val="000000"/>
                </a:solidFill>
                <a:latin typeface="Calibri" pitchFamily="34" charset="0"/>
              </a:rPr>
              <a:t>объектов и оказание услуг в соответствии с требованиями качества;</a:t>
            </a:r>
            <a:endParaRPr lang="ru-RU" sz="1200" dirty="0">
              <a:solidFill>
                <a:srgbClr val="000000"/>
              </a:solidFill>
              <a:latin typeface="Calibri" pitchFamily="34" charset="0"/>
            </a:endParaRPr>
          </a:p>
          <a:p>
            <a:pPr marL="171450" lvl="1" indent="-171450" defTabSz="488950">
              <a:lnSpc>
                <a:spcPct val="90000"/>
              </a:lnSpc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rgbClr val="000000"/>
                </a:solidFill>
                <a:latin typeface="Calibri" pitchFamily="34" charset="0"/>
              </a:rPr>
              <a:t>Сбор платы за </a:t>
            </a:r>
            <a:r>
              <a:rPr lang="ru-RU" sz="1200" dirty="0" smtClean="0">
                <a:solidFill>
                  <a:srgbClr val="000000"/>
                </a:solidFill>
                <a:latin typeface="Calibri" pitchFamily="34" charset="0"/>
              </a:rPr>
              <a:t>оказание услуг.</a:t>
            </a:r>
            <a:endParaRPr lang="ru-RU" sz="1200" dirty="0">
              <a:solidFill>
                <a:srgbClr val="000000"/>
              </a:solidFill>
              <a:latin typeface="Calibri" pitchFamily="34" charset="0"/>
            </a:endParaRPr>
          </a:p>
          <a:p>
            <a:pPr marL="0" lvl="1" defTabSz="488950">
              <a:lnSpc>
                <a:spcPct val="90000"/>
              </a:lnSpc>
              <a:buClr>
                <a:srgbClr val="E78A00">
                  <a:lumMod val="75000"/>
                </a:srgbClr>
              </a:buClr>
            </a:pPr>
            <a:endParaRPr lang="ru-RU" sz="1200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7" name="TextBox 25"/>
          <p:cNvSpPr txBox="1">
            <a:spLocks noChangeArrowheads="1"/>
          </p:cNvSpPr>
          <p:nvPr/>
        </p:nvSpPr>
        <p:spPr bwMode="auto">
          <a:xfrm>
            <a:off x="4788024" y="2132856"/>
            <a:ext cx="3960441" cy="2304256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</p:spPr>
        <p:txBody>
          <a:bodyPr>
            <a:noAutofit/>
          </a:bodyPr>
          <a:lstStyle/>
          <a:p>
            <a:r>
              <a:rPr lang="ru-RU" sz="1200" b="1" u="sng" dirty="0" smtClean="0">
                <a:solidFill>
                  <a:srgbClr val="000000"/>
                </a:solidFill>
                <a:latin typeface="Calibri" pitchFamily="34" charset="0"/>
              </a:rPr>
              <a:t>Задачи публичной стороны:</a:t>
            </a:r>
            <a:endParaRPr lang="ru-RU" sz="1200" b="1" u="sng" dirty="0">
              <a:solidFill>
                <a:srgbClr val="000000"/>
              </a:solidFill>
              <a:latin typeface="Calibri" pitchFamily="34" charset="0"/>
            </a:endParaRPr>
          </a:p>
          <a:p>
            <a:pPr marL="171450" lvl="1" indent="-171450" defTabSz="488950">
              <a:lnSpc>
                <a:spcPct val="90000"/>
              </a:lnSpc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200" dirty="0" smtClean="0">
                <a:solidFill>
                  <a:srgbClr val="000000"/>
                </a:solidFill>
                <a:latin typeface="Calibri" pitchFamily="34" charset="0"/>
              </a:rPr>
              <a:t>Организация межведомственного взаимодействия для </a:t>
            </a:r>
            <a:r>
              <a:rPr lang="ru-RU" sz="1200" dirty="0">
                <a:solidFill>
                  <a:srgbClr val="000000"/>
                </a:solidFill>
                <a:latin typeface="Calibri" pitchFamily="34" charset="0"/>
              </a:rPr>
              <a:t>согласования параметров концессионного </a:t>
            </a:r>
            <a:r>
              <a:rPr lang="ru-RU" sz="1200" dirty="0" smtClean="0">
                <a:solidFill>
                  <a:srgbClr val="000000"/>
                </a:solidFill>
                <a:latin typeface="Calibri" pitchFamily="34" charset="0"/>
              </a:rPr>
              <a:t>проекта;</a:t>
            </a:r>
            <a:endParaRPr lang="ru-RU" sz="1200" dirty="0">
              <a:solidFill>
                <a:srgbClr val="000000"/>
              </a:solidFill>
              <a:latin typeface="Calibri" pitchFamily="34" charset="0"/>
            </a:endParaRPr>
          </a:p>
          <a:p>
            <a:pPr marL="171450" lvl="1" indent="-171450" defTabSz="488950">
              <a:lnSpc>
                <a:spcPct val="90000"/>
              </a:lnSpc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200" dirty="0" smtClean="0">
                <a:solidFill>
                  <a:srgbClr val="000000"/>
                </a:solidFill>
                <a:latin typeface="Calibri" pitchFamily="34" charset="0"/>
              </a:rPr>
              <a:t>Определение функционально-технических</a:t>
            </a:r>
            <a:r>
              <a:rPr lang="ru-RU" sz="1200" dirty="0">
                <a:solidFill>
                  <a:srgbClr val="000000"/>
                </a:solidFill>
                <a:latin typeface="Calibri" pitchFamily="34" charset="0"/>
              </a:rPr>
              <a:t>, эксплуатационных, потребительских характеристик </a:t>
            </a:r>
            <a:r>
              <a:rPr lang="ru-RU" sz="1200" dirty="0" smtClean="0">
                <a:solidFill>
                  <a:srgbClr val="000000"/>
                </a:solidFill>
                <a:latin typeface="Calibri" pitchFamily="34" charset="0"/>
              </a:rPr>
              <a:t>проекта;</a:t>
            </a:r>
            <a:endParaRPr lang="ru-RU" sz="1200" dirty="0">
              <a:solidFill>
                <a:srgbClr val="000000"/>
              </a:solidFill>
              <a:latin typeface="Calibri" pitchFamily="34" charset="0"/>
            </a:endParaRPr>
          </a:p>
          <a:p>
            <a:pPr marL="171450" lvl="1" indent="-171450" defTabSz="488950">
              <a:lnSpc>
                <a:spcPct val="90000"/>
              </a:lnSpc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200" dirty="0" smtClean="0">
                <a:solidFill>
                  <a:srgbClr val="000000"/>
                </a:solidFill>
                <a:latin typeface="Calibri" pitchFamily="34" charset="0"/>
              </a:rPr>
              <a:t>Со-финансирование проекта на </a:t>
            </a:r>
            <a:r>
              <a:rPr lang="ru-RU" sz="1200" dirty="0">
                <a:solidFill>
                  <a:srgbClr val="000000"/>
                </a:solidFill>
                <a:latin typeface="Calibri" pitchFamily="34" charset="0"/>
              </a:rPr>
              <a:t>этапе проектирования и </a:t>
            </a:r>
            <a:r>
              <a:rPr lang="ru-RU" sz="1200" dirty="0" smtClean="0">
                <a:solidFill>
                  <a:srgbClr val="000000"/>
                </a:solidFill>
                <a:latin typeface="Calibri" pitchFamily="34" charset="0"/>
              </a:rPr>
              <a:t>строительства (опционально);</a:t>
            </a:r>
            <a:endParaRPr lang="ru-RU" sz="1200" dirty="0">
              <a:solidFill>
                <a:srgbClr val="000000"/>
              </a:solidFill>
              <a:latin typeface="Calibri" pitchFamily="34" charset="0"/>
            </a:endParaRPr>
          </a:p>
          <a:p>
            <a:pPr marL="171450" lvl="1" indent="-171450" defTabSz="488950">
              <a:lnSpc>
                <a:spcPct val="90000"/>
              </a:lnSpc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200" dirty="0" smtClean="0">
                <a:solidFill>
                  <a:srgbClr val="000000"/>
                </a:solidFill>
                <a:latin typeface="Calibri" pitchFamily="34" charset="0"/>
              </a:rPr>
              <a:t>Контроль </a:t>
            </a:r>
            <a:r>
              <a:rPr lang="ru-RU" sz="1200" dirty="0">
                <a:solidFill>
                  <a:srgbClr val="000000"/>
                </a:solidFill>
                <a:latin typeface="Calibri" pitchFamily="34" charset="0"/>
              </a:rPr>
              <a:t>деятельности частной </a:t>
            </a:r>
            <a:r>
              <a:rPr lang="ru-RU" sz="1200" dirty="0" smtClean="0">
                <a:solidFill>
                  <a:srgbClr val="000000"/>
                </a:solidFill>
                <a:latin typeface="Calibri" pitchFamily="34" charset="0"/>
              </a:rPr>
              <a:t>стороны;</a:t>
            </a:r>
            <a:endParaRPr lang="ru-RU" sz="1200" dirty="0">
              <a:solidFill>
                <a:srgbClr val="000000"/>
              </a:solidFill>
              <a:latin typeface="Calibri" pitchFamily="34" charset="0"/>
            </a:endParaRPr>
          </a:p>
          <a:p>
            <a:pPr marL="171450" lvl="1" indent="-171450" defTabSz="488950">
              <a:lnSpc>
                <a:spcPct val="90000"/>
              </a:lnSpc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200" dirty="0" smtClean="0">
                <a:solidFill>
                  <a:srgbClr val="000000"/>
                </a:solidFill>
                <a:latin typeface="Calibri" pitchFamily="34" charset="0"/>
              </a:rPr>
              <a:t>Обеспечение </a:t>
            </a:r>
            <a:r>
              <a:rPr lang="ru-RU" sz="1200" dirty="0">
                <a:solidFill>
                  <a:srgbClr val="000000"/>
                </a:solidFill>
                <a:latin typeface="Calibri" pitchFamily="34" charset="0"/>
              </a:rPr>
              <a:t>установления/индексации тарифов в соответствии с </a:t>
            </a:r>
            <a:r>
              <a:rPr lang="ru-RU" sz="1200" dirty="0" smtClean="0">
                <a:solidFill>
                  <a:srgbClr val="000000"/>
                </a:solidFill>
                <a:latin typeface="Calibri" pitchFamily="34" charset="0"/>
              </a:rPr>
              <a:t>соглашением;</a:t>
            </a:r>
            <a:endParaRPr lang="ru-RU" sz="1200" dirty="0">
              <a:solidFill>
                <a:srgbClr val="000000"/>
              </a:solidFill>
              <a:latin typeface="Calibri" pitchFamily="34" charset="0"/>
            </a:endParaRPr>
          </a:p>
          <a:p>
            <a:pPr marL="171450" lvl="1" indent="-171450" defTabSz="488950">
              <a:lnSpc>
                <a:spcPct val="90000"/>
              </a:lnSpc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200" dirty="0" smtClean="0">
                <a:solidFill>
                  <a:srgbClr val="000000"/>
                </a:solidFill>
                <a:latin typeface="Calibri" pitchFamily="34" charset="0"/>
              </a:rPr>
              <a:t>Создание </a:t>
            </a:r>
            <a:r>
              <a:rPr lang="ru-RU" sz="1200" dirty="0">
                <a:solidFill>
                  <a:srgbClr val="000000"/>
                </a:solidFill>
                <a:latin typeface="Calibri" pitchFamily="34" charset="0"/>
              </a:rPr>
              <a:t>механизма компенсации расходов частной стороны при недостаточности </a:t>
            </a:r>
            <a:r>
              <a:rPr lang="ru-RU" sz="1200" dirty="0" smtClean="0">
                <a:solidFill>
                  <a:srgbClr val="000000"/>
                </a:solidFill>
                <a:latin typeface="Calibri" pitchFamily="34" charset="0"/>
              </a:rPr>
              <a:t>тарифов (опционально).</a:t>
            </a:r>
            <a:endParaRPr lang="ru-RU" sz="1200" dirty="0">
              <a:solidFill>
                <a:srgbClr val="000000"/>
              </a:solidFill>
              <a:latin typeface="Calibri" pitchFamily="34" charset="0"/>
            </a:endParaRPr>
          </a:p>
          <a:p>
            <a:pPr marL="171450" lvl="1" indent="-171450" defTabSz="488950">
              <a:lnSpc>
                <a:spcPct val="90000"/>
              </a:lnSpc>
              <a:buClr>
                <a:srgbClr val="E78A00">
                  <a:lumMod val="75000"/>
                </a:srgbClr>
              </a:buClr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070C0"/>
              </a:solidFill>
              <a:latin typeface="Calibri" pitchFamily="34" charset="0"/>
            </a:endParaRPr>
          </a:p>
          <a:p>
            <a:endParaRPr lang="ru-RU" sz="1200" dirty="0" smtClean="0">
              <a:solidFill>
                <a:srgbClr val="0070C0"/>
              </a:solidFill>
              <a:latin typeface="Calibri" pitchFamily="34" charset="0"/>
            </a:endParaRPr>
          </a:p>
          <a:p>
            <a:endParaRPr lang="ru-RU" sz="1200" dirty="0" smtClean="0">
              <a:solidFill>
                <a:srgbClr val="0070C0"/>
              </a:solidFill>
              <a:latin typeface="Calibri" pitchFamily="34" charset="0"/>
            </a:endParaRPr>
          </a:p>
          <a:p>
            <a:endParaRPr lang="ru-RU" sz="1200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8" name="TextBox 25"/>
          <p:cNvSpPr txBox="1">
            <a:spLocks noChangeArrowheads="1"/>
          </p:cNvSpPr>
          <p:nvPr/>
        </p:nvSpPr>
        <p:spPr bwMode="auto">
          <a:xfrm>
            <a:off x="971600" y="1124744"/>
            <a:ext cx="7776865" cy="864096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</p:spPr>
        <p:txBody>
          <a:bodyPr>
            <a:noAutofit/>
          </a:bodyPr>
          <a:lstStyle/>
          <a:p>
            <a:pPr algn="just"/>
            <a:r>
              <a:rPr lang="ru-RU" sz="1200" dirty="0" smtClean="0">
                <a:latin typeface="Calibri" pitchFamily="34" charset="0"/>
              </a:rPr>
              <a:t>Цель</a:t>
            </a:r>
            <a:r>
              <a:rPr lang="ru-RU" sz="1200" dirty="0">
                <a:latin typeface="Calibri" pitchFamily="34" charset="0"/>
              </a:rPr>
              <a:t>: реализация государственной политики в сфере </a:t>
            </a:r>
            <a:r>
              <a:rPr lang="ru-RU" sz="1200" dirty="0" smtClean="0">
                <a:latin typeface="Calibri" pitchFamily="34" charset="0"/>
              </a:rPr>
              <a:t>жилищно-коммунального хозяйства, </a:t>
            </a:r>
            <a:r>
              <a:rPr lang="ru-RU" sz="1200" dirty="0">
                <a:latin typeface="Calibri" pitchFamily="34" charset="0"/>
              </a:rPr>
              <a:t>направленной на </a:t>
            </a:r>
            <a:r>
              <a:rPr lang="ru-RU" sz="1200" dirty="0" smtClean="0">
                <a:latin typeface="Calibri" pitchFamily="34" charset="0"/>
              </a:rPr>
              <a:t>обеспечение технически </a:t>
            </a:r>
            <a:r>
              <a:rPr lang="ru-RU" sz="1200" dirty="0">
                <a:latin typeface="Calibri" pitchFamily="34" charset="0"/>
              </a:rPr>
              <a:t>и санитарно-экологически безопасного функционирования систем </a:t>
            </a:r>
            <a:r>
              <a:rPr lang="ru-RU" sz="1200" dirty="0" smtClean="0">
                <a:latin typeface="Calibri" pitchFamily="34" charset="0"/>
              </a:rPr>
              <a:t>коммунального хозяйства для </a:t>
            </a:r>
            <a:r>
              <a:rPr lang="ru-RU" sz="1200" dirty="0">
                <a:latin typeface="Calibri" pitchFamily="34" charset="0"/>
              </a:rPr>
              <a:t>оказания доступных потребителям </a:t>
            </a:r>
            <a:r>
              <a:rPr lang="ru-RU" sz="1200" dirty="0" smtClean="0">
                <a:latin typeface="Calibri" pitchFamily="34" charset="0"/>
              </a:rPr>
              <a:t>услуг в </a:t>
            </a:r>
            <a:r>
              <a:rPr lang="ru-RU" sz="1200" dirty="0">
                <a:latin typeface="Calibri" pitchFamily="34" charset="0"/>
              </a:rPr>
              <a:t>соответствии с </a:t>
            </a:r>
            <a:r>
              <a:rPr lang="ru-RU" sz="1200" dirty="0" smtClean="0">
                <a:latin typeface="Calibri" pitchFamily="34" charset="0"/>
              </a:rPr>
              <a:t>установленными показателями </a:t>
            </a:r>
            <a:r>
              <a:rPr lang="ru-RU" sz="1200" dirty="0">
                <a:latin typeface="Calibri" pitchFamily="34" charset="0"/>
              </a:rPr>
              <a:t>деятельности, ориентированными на повышение качества жизни и устойчивое  </a:t>
            </a:r>
            <a:r>
              <a:rPr lang="ru-RU" sz="1200" dirty="0" smtClean="0">
                <a:latin typeface="Calibri" pitchFamily="34" charset="0"/>
              </a:rPr>
              <a:t>развитие.</a:t>
            </a:r>
            <a:endParaRPr lang="ru-RU" sz="1200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211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115616" y="416277"/>
            <a:ext cx="6138146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eaLnBrk="0" hangingPunct="0">
              <a:spcBef>
                <a:spcPts val="300"/>
              </a:spcBef>
              <a:spcAft>
                <a:spcPts val="0"/>
              </a:spcAft>
            </a:pPr>
            <a:r>
              <a:rPr lang="ru-RU" sz="2000" b="1" kern="0" dirty="0">
                <a:solidFill>
                  <a:srgbClr val="00703C"/>
                </a:solidFill>
                <a:latin typeface="Arial" pitchFamily="34" charset="0"/>
                <a:ea typeface="+mj-ea"/>
                <a:cs typeface="+mj-cs"/>
              </a:rPr>
              <a:t>Концессия </a:t>
            </a:r>
            <a:r>
              <a:rPr lang="ru-RU" sz="2000" b="1" kern="0" dirty="0" smtClean="0">
                <a:solidFill>
                  <a:srgbClr val="00703C"/>
                </a:solidFill>
                <a:latin typeface="Arial" pitchFamily="34" charset="0"/>
                <a:ea typeface="+mj-ea"/>
                <a:cs typeface="+mj-cs"/>
              </a:rPr>
              <a:t>в области теплоснабжения, водоснабжения и водоотведения</a:t>
            </a:r>
            <a:endParaRPr lang="ru-RU" sz="2000" b="1" kern="0" dirty="0">
              <a:solidFill>
                <a:srgbClr val="00703C"/>
              </a:solidFill>
              <a:latin typeface="Arial" pitchFamily="34" charset="0"/>
              <a:ea typeface="+mj-ea"/>
              <a:cs typeface="+mj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55576" y="1038795"/>
            <a:ext cx="3888432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spcBef>
                <a:spcPts val="300"/>
              </a:spcBef>
              <a:spcAft>
                <a:spcPts val="0"/>
              </a:spcAft>
            </a:pPr>
            <a:r>
              <a:rPr lang="ru-RU" sz="1100" b="1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Предлагаемый продукт</a:t>
            </a:r>
            <a:r>
              <a:rPr lang="ru-RU" sz="11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: </a:t>
            </a:r>
            <a:r>
              <a:rPr lang="ru-RU" sz="1100" dirty="0">
                <a:solidFill>
                  <a:schemeClr val="tx1"/>
                </a:solidFill>
                <a:latin typeface="Calibri" panose="020F0502020204030204" pitchFamily="34" charset="0"/>
              </a:rPr>
              <a:t>Концессия по </a:t>
            </a:r>
            <a:r>
              <a:rPr lang="ru-RU" sz="1100" dirty="0" smtClean="0">
                <a:solidFill>
                  <a:schemeClr val="tx1"/>
                </a:solidFill>
                <a:latin typeface="Calibri" panose="020F0502020204030204" pitchFamily="34" charset="0"/>
              </a:rPr>
              <a:t>реконструкции / модернизации системы тепло- и/или водоснабжения</a:t>
            </a:r>
            <a:endParaRPr lang="ru-RU" sz="11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algn="just"/>
            <a:r>
              <a:rPr lang="ru-RU" sz="1100" b="1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Возможный бюджет проекта</a:t>
            </a:r>
            <a:r>
              <a:rPr lang="ru-RU" sz="1100" dirty="0" smtClean="0">
                <a:solidFill>
                  <a:schemeClr val="tx1"/>
                </a:solidFill>
                <a:latin typeface="Calibri" panose="020F0502020204030204" pitchFamily="34" charset="0"/>
              </a:rPr>
              <a:t>: от 150 - 5000 млн руб.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  <a:latin typeface="Calibri" panose="020F0502020204030204" pitchFamily="34" charset="0"/>
              </a:rPr>
              <a:t>Бюджет проекта формируется за счет:</a:t>
            </a:r>
          </a:p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ru-RU" sz="1100" dirty="0" smtClean="0">
                <a:solidFill>
                  <a:schemeClr val="tx1"/>
                </a:solidFill>
                <a:latin typeface="Calibri" panose="020F0502020204030204" pitchFamily="34" charset="0"/>
              </a:rPr>
              <a:t>Средств частного инвестора </a:t>
            </a:r>
            <a:r>
              <a:rPr lang="ru-RU" sz="1100" dirty="0">
                <a:latin typeface="Calibri" panose="020F0502020204030204" pitchFamily="34" charset="0"/>
              </a:rPr>
              <a:t>– </a:t>
            </a:r>
            <a:r>
              <a:rPr lang="ru-RU" sz="1100" dirty="0" smtClean="0">
                <a:solidFill>
                  <a:schemeClr val="tx1"/>
                </a:solidFill>
                <a:latin typeface="Calibri" panose="020F0502020204030204" pitchFamily="34" charset="0"/>
              </a:rPr>
              <a:t>30%</a:t>
            </a:r>
          </a:p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ru-RU" sz="1100" dirty="0" smtClean="0">
                <a:solidFill>
                  <a:schemeClr val="tx1"/>
                </a:solidFill>
                <a:latin typeface="Calibri" panose="020F0502020204030204" pitchFamily="34" charset="0"/>
              </a:rPr>
              <a:t>Кредитных средств – 70%</a:t>
            </a:r>
          </a:p>
          <a:p>
            <a:pPr algn="just"/>
            <a:r>
              <a:rPr lang="ru-RU" sz="1100" b="1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Возврат средств:</a:t>
            </a:r>
            <a:r>
              <a:rPr lang="ru-RU" sz="11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от сбора </a:t>
            </a:r>
            <a:r>
              <a:rPr lang="ru-RU" sz="1100" dirty="0">
                <a:solidFill>
                  <a:schemeClr val="tx1"/>
                </a:solidFill>
                <a:latin typeface="Calibri" panose="020F0502020204030204" pitchFamily="34" charset="0"/>
              </a:rPr>
              <a:t>платежей за услуги с Потребителей на основании </a:t>
            </a:r>
            <a:r>
              <a:rPr lang="ru-RU" sz="1100" dirty="0" smtClean="0">
                <a:solidFill>
                  <a:schemeClr val="tx1"/>
                </a:solidFill>
                <a:latin typeface="Calibri" panose="020F0502020204030204" pitchFamily="34" charset="0"/>
              </a:rPr>
              <a:t>установленных долгосрочных параметров регулирования; для </a:t>
            </a:r>
            <a:r>
              <a:rPr lang="ru-RU" sz="1100" dirty="0">
                <a:solidFill>
                  <a:schemeClr val="tx1"/>
                </a:solidFill>
                <a:latin typeface="Calibri" panose="020F0502020204030204" pitchFamily="34" charset="0"/>
              </a:rPr>
              <a:t>покрытия выпадающих </a:t>
            </a:r>
            <a:r>
              <a:rPr lang="ru-RU" sz="1100" dirty="0" smtClean="0">
                <a:solidFill>
                  <a:schemeClr val="tx1"/>
                </a:solidFill>
                <a:latin typeface="Calibri" panose="020F0502020204030204" pitchFamily="34" charset="0"/>
              </a:rPr>
              <a:t>доходов предусматривается субсидия (плата Концедента) и выплачивается </a:t>
            </a:r>
            <a:r>
              <a:rPr lang="ru-RU" sz="1100" dirty="0">
                <a:solidFill>
                  <a:schemeClr val="tx1"/>
                </a:solidFill>
                <a:latin typeface="Calibri" panose="020F0502020204030204" pitchFamily="34" charset="0"/>
              </a:rPr>
              <a:t>в случае недостаточности </a:t>
            </a:r>
            <a:r>
              <a:rPr lang="ru-RU" sz="1100" dirty="0" smtClean="0">
                <a:solidFill>
                  <a:schemeClr val="tx1"/>
                </a:solidFill>
                <a:latin typeface="Calibri" panose="020F0502020204030204" pitchFamily="34" charset="0"/>
              </a:rPr>
              <a:t>тарифа. Также возможно предоставление субсидии на инвестиционной стадии (капитальный грант)</a:t>
            </a:r>
            <a:endParaRPr lang="ru-RU" sz="11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algn="just"/>
            <a:r>
              <a:rPr lang="ru-RU" sz="1100" b="1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Срок концессии</a:t>
            </a:r>
            <a:r>
              <a:rPr lang="ru-RU" sz="1100" dirty="0" smtClean="0">
                <a:solidFill>
                  <a:schemeClr val="tx1"/>
                </a:solidFill>
                <a:latin typeface="Calibri" panose="020F0502020204030204" pitchFamily="34" charset="0"/>
              </a:rPr>
              <a:t>: 10 - 30 лет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138031"/>
              </p:ext>
            </p:extLst>
          </p:nvPr>
        </p:nvGraphicFramePr>
        <p:xfrm>
          <a:off x="755576" y="3937298"/>
          <a:ext cx="3816424" cy="2088624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816424"/>
              </a:tblGrid>
              <a:tr h="620296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alibri" panose="020F0502020204030204" pitchFamily="34" charset="0"/>
                        </a:rPr>
                        <a:t>Проведение технической</a:t>
                      </a:r>
                      <a:r>
                        <a:rPr lang="ru-RU" sz="1200" baseline="0" dirty="0" smtClean="0">
                          <a:latin typeface="Calibri" panose="020F0502020204030204" pitchFamily="34" charset="0"/>
                        </a:rPr>
                        <a:t>, финансовой экспертиз проекта для подтверждения бюджета проекта, его доходной и расходной частей</a:t>
                      </a:r>
                      <a:endParaRPr lang="ru-RU" sz="12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534144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alibri" panose="020F0502020204030204" pitchFamily="34" charset="0"/>
                        </a:rPr>
                        <a:t>Подготовка</a:t>
                      </a:r>
                      <a:r>
                        <a:rPr lang="ru-RU" sz="1200" baseline="0" dirty="0" smtClean="0">
                          <a:latin typeface="Calibri" panose="020F0502020204030204" pitchFamily="34" charset="0"/>
                        </a:rPr>
                        <a:t> Предложения частного инвестора и сопровождение процедуры заключения соглашения</a:t>
                      </a:r>
                      <a:endParaRPr lang="ru-RU" sz="12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31467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alibri" panose="020F0502020204030204" pitchFamily="34" charset="0"/>
                        </a:rPr>
                        <a:t>Предоставление</a:t>
                      </a:r>
                      <a:r>
                        <a:rPr lang="ru-RU" sz="1200" baseline="0" dirty="0" smtClean="0">
                          <a:latin typeface="Calibri" panose="020F0502020204030204" pitchFamily="34" charset="0"/>
                        </a:rPr>
                        <a:t> финансирования для реализации Проекта</a:t>
                      </a:r>
                      <a:endParaRPr lang="ru-RU" sz="12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31467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alibri" panose="020F0502020204030204" pitchFamily="34" charset="0"/>
                        </a:rPr>
                        <a:t>Реконструкция/модернизация и последующая эксплуатация на всем сроке концессии</a:t>
                      </a:r>
                      <a:endParaRPr lang="ru-RU" sz="12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4726058" y="4295530"/>
            <a:ext cx="4137578" cy="1954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Как это работает: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100" dirty="0" smtClean="0">
                <a:solidFill>
                  <a:schemeClr val="tx1"/>
                </a:solidFill>
                <a:latin typeface="Calibri" panose="020F0502020204030204" pitchFamily="34" charset="0"/>
              </a:rPr>
              <a:t>Средства инициатора проекта и кредитные средства используются для реконструкции/модернизации систем 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100" dirty="0" smtClean="0">
                <a:solidFill>
                  <a:schemeClr val="tx1"/>
                </a:solidFill>
                <a:latin typeface="Calibri" panose="020F0502020204030204" pitchFamily="34" charset="0"/>
              </a:rPr>
              <a:t>Концессионер осуществляет эксплуатацию объектов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100" dirty="0">
                <a:latin typeface="Calibri" panose="020F0502020204030204" pitchFamily="34" charset="0"/>
              </a:rPr>
              <a:t>Возмещение вложенных инвестиций (собственных и кредитных) происходит за счет двух источников: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ru-RU" sz="1100" dirty="0">
                <a:latin typeface="Calibri" panose="020F0502020204030204" pitchFamily="34" charset="0"/>
              </a:rPr>
              <a:t>Концессионер осуществляет сбор платежей за услуги с Потребителей на основании установленного тарифа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ru-RU" sz="1100" dirty="0" err="1">
                <a:latin typeface="Calibri" panose="020F0502020204030204" pitchFamily="34" charset="0"/>
              </a:rPr>
              <a:t>Концедент</a:t>
            </a:r>
            <a:r>
              <a:rPr lang="ru-RU" sz="1100" dirty="0">
                <a:latin typeface="Calibri" panose="020F0502020204030204" pitchFamily="34" charset="0"/>
              </a:rPr>
              <a:t> выплачивает Концессионеру субсидию в случае недостаточности </a:t>
            </a:r>
            <a:r>
              <a:rPr lang="ru-RU" sz="1100" dirty="0" smtClean="0">
                <a:latin typeface="Calibri" panose="020F0502020204030204" pitchFamily="34" charset="0"/>
              </a:rPr>
              <a:t>НВВ для компенсации затрат</a:t>
            </a:r>
            <a:endParaRPr lang="ru-RU" sz="1100" dirty="0">
              <a:latin typeface="Calibri" panose="020F0502020204030204" pitchFamily="34" charset="0"/>
            </a:endParaRPr>
          </a:p>
          <a:p>
            <a:pPr marL="228600" indent="-228600">
              <a:buFont typeface="+mj-lt"/>
              <a:buAutoNum type="arabicPeriod"/>
            </a:pPr>
            <a:r>
              <a:rPr lang="ru-RU" sz="1100" dirty="0" smtClean="0">
                <a:solidFill>
                  <a:schemeClr val="tx1"/>
                </a:solidFill>
                <a:latin typeface="Calibri" panose="020F0502020204030204" pitchFamily="34" charset="0"/>
              </a:rPr>
              <a:t>Передача объектов </a:t>
            </a:r>
            <a:r>
              <a:rPr lang="ru-RU" sz="11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Концеденту</a:t>
            </a:r>
            <a:r>
              <a:rPr lang="ru-RU" sz="11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по окончании концессии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55576" y="3656057"/>
            <a:ext cx="38164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u="sng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Предложение Сбербанка / его партнеров</a:t>
            </a:r>
            <a:endParaRPr lang="ru-RU" sz="1200" b="1" u="sng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4716018" y="1097320"/>
            <a:ext cx="4141938" cy="3195776"/>
            <a:chOff x="4716018" y="1097320"/>
            <a:chExt cx="4141938" cy="3195776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16018" y="1097320"/>
              <a:ext cx="4141938" cy="3195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6313027" y="1124744"/>
              <a:ext cx="800220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800" b="1" dirty="0" smtClean="0"/>
                <a:t>МО</a:t>
              </a:r>
            </a:p>
            <a:p>
              <a:pPr algn="ctr"/>
              <a:r>
                <a:rPr lang="ru-RU" sz="800" b="1" dirty="0" smtClean="0"/>
                <a:t>Субъект РФ</a:t>
              </a:r>
            </a:p>
            <a:p>
              <a:pPr algn="ctr"/>
              <a:r>
                <a:rPr lang="ru-RU" sz="800" b="1" dirty="0" smtClean="0"/>
                <a:t>МУП</a:t>
              </a:r>
              <a:endParaRPr lang="ru-RU" sz="8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66282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439"/>
          <p:cNvSpPr>
            <a:spLocks noGrp="1"/>
          </p:cNvSpPr>
          <p:nvPr>
            <p:ph type="title"/>
          </p:nvPr>
        </p:nvSpPr>
        <p:spPr>
          <a:xfrm>
            <a:off x="1107179" y="692696"/>
            <a:ext cx="5769077" cy="288032"/>
          </a:xfrm>
        </p:spPr>
        <p:txBody>
          <a:bodyPr/>
          <a:lstStyle/>
          <a:p>
            <a:pPr eaLnBrk="1" hangingPunct="1">
              <a:buClr>
                <a:srgbClr val="008080"/>
              </a:buClr>
              <a:buSzPct val="85000"/>
              <a:buFont typeface="Wingdings" pitchFamily="2" charset="2"/>
              <a:buNone/>
              <a:defRPr/>
            </a:pPr>
            <a:r>
              <a:rPr lang="ru-RU" dirty="0" smtClean="0">
                <a:latin typeface="+mj-lt"/>
                <a:sym typeface="Arial" pitchFamily="34" charset="0"/>
              </a:rPr>
              <a:t>Продукты Сбербанка в сфере ГЧП</a:t>
            </a:r>
            <a:endParaRPr lang="ru-RU" dirty="0">
              <a:latin typeface="+mj-lt"/>
              <a:sym typeface="Arial" pitchFamily="34" charset="0"/>
            </a:endParaRPr>
          </a:p>
        </p:txBody>
      </p:sp>
      <p:sp>
        <p:nvSpPr>
          <p:cNvPr id="10" name="Пятиугольник 9"/>
          <p:cNvSpPr/>
          <p:nvPr/>
        </p:nvSpPr>
        <p:spPr>
          <a:xfrm>
            <a:off x="1035171" y="1227238"/>
            <a:ext cx="2810861" cy="430887"/>
          </a:xfrm>
          <a:prstGeom prst="homePlat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50000"/>
              </a:spcBef>
              <a:buClr>
                <a:srgbClr val="99CC00"/>
              </a:buClr>
              <a:defRPr/>
            </a:pPr>
            <a:r>
              <a:rPr lang="ru-RU" sz="11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Сбербанк как </a:t>
            </a:r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Консультант</a:t>
            </a:r>
          </a:p>
        </p:txBody>
      </p:sp>
      <p:sp>
        <p:nvSpPr>
          <p:cNvPr id="11" name="Пятиугольник 10"/>
          <p:cNvSpPr/>
          <p:nvPr/>
        </p:nvSpPr>
        <p:spPr>
          <a:xfrm>
            <a:off x="1035170" y="1811555"/>
            <a:ext cx="2810861" cy="431588"/>
          </a:xfrm>
          <a:prstGeom prst="homePlate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50000"/>
              </a:spcBef>
              <a:buClr>
                <a:srgbClr val="99CC00"/>
              </a:buClr>
              <a:defRPr/>
            </a:pPr>
            <a:r>
              <a:rPr lang="ru-RU" sz="11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Сбербанк как Кредитор</a:t>
            </a:r>
            <a:endParaRPr lang="ru-RU" sz="11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Box 54"/>
          <p:cNvSpPr txBox="1">
            <a:spLocks noChangeArrowheads="1"/>
          </p:cNvSpPr>
          <p:nvPr/>
        </p:nvSpPr>
        <p:spPr bwMode="auto">
          <a:xfrm>
            <a:off x="3867951" y="1242626"/>
            <a:ext cx="4880513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200" b="1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 eaLnBrk="0" hangingPunct="0">
              <a:defRPr sz="1200" b="1">
                <a:solidFill>
                  <a:srgbClr val="000000"/>
                </a:solidFill>
                <a:latin typeface="Arial" pitchFamily="34" charset="0"/>
              </a:defRPr>
            </a:lvl2pPr>
            <a:lvl3pPr marL="1143000" indent="-228600" eaLnBrk="0" hangingPunct="0">
              <a:defRPr sz="1200" b="1">
                <a:solidFill>
                  <a:srgbClr val="000000"/>
                </a:solidFill>
                <a:latin typeface="Arial" pitchFamily="34" charset="0"/>
              </a:defRPr>
            </a:lvl3pPr>
            <a:lvl4pPr marL="1600200" indent="-228600" eaLnBrk="0" hangingPunct="0">
              <a:defRPr sz="1200" b="1">
                <a:solidFill>
                  <a:srgbClr val="000000"/>
                </a:solidFill>
                <a:latin typeface="Arial" pitchFamily="34" charset="0"/>
              </a:defRPr>
            </a:lvl4pPr>
            <a:lvl5pPr marL="2057400" indent="-228600" eaLnBrk="0" hangingPunct="0">
              <a:defRPr sz="1200" b="1">
                <a:solidFill>
                  <a:srgbClr val="000000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8080"/>
              </a:buClr>
              <a:buSzPct val="85000"/>
              <a:buFont typeface="Wingdings" pitchFamily="2" charset="2"/>
              <a:defRPr sz="1200" b="1">
                <a:solidFill>
                  <a:srgbClr val="000000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8080"/>
              </a:buClr>
              <a:buSzPct val="85000"/>
              <a:buFont typeface="Wingdings" pitchFamily="2" charset="2"/>
              <a:defRPr sz="1200" b="1">
                <a:solidFill>
                  <a:srgbClr val="000000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8080"/>
              </a:buClr>
              <a:buSzPct val="85000"/>
              <a:buFont typeface="Wingdings" pitchFamily="2" charset="2"/>
              <a:defRPr sz="1200" b="1">
                <a:solidFill>
                  <a:srgbClr val="000000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8080"/>
              </a:buClr>
              <a:buSzPct val="85000"/>
              <a:buFont typeface="Wingdings" pitchFamily="2" charset="2"/>
              <a:defRPr sz="1200" b="1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ru-RU" sz="1100" b="0" dirty="0">
                <a:solidFill>
                  <a:schemeClr val="tx1"/>
                </a:solidFill>
                <a:cs typeface="Arial" panose="020B0604020202020204" pitchFamily="34" charset="0"/>
              </a:rPr>
              <a:t>Сбербанк сопровождает инфраструктурные проекты на всех этапах: </a:t>
            </a:r>
            <a:r>
              <a:rPr lang="ru-RU" sz="1100" b="0" dirty="0" smtClean="0">
                <a:solidFill>
                  <a:schemeClr val="tx1"/>
                </a:solidFill>
                <a:cs typeface="Arial" panose="020B0604020202020204" pitchFamily="34" charset="0"/>
              </a:rPr>
              <a:t>от </a:t>
            </a:r>
            <a:r>
              <a:rPr lang="ru-RU" sz="1100" b="0" dirty="0">
                <a:solidFill>
                  <a:schemeClr val="tx1"/>
                </a:solidFill>
                <a:cs typeface="Arial" panose="020B0604020202020204" pitchFamily="34" charset="0"/>
              </a:rPr>
              <a:t>выработки схемы реализации до финансового закрытия</a:t>
            </a:r>
          </a:p>
        </p:txBody>
      </p:sp>
      <p:sp>
        <p:nvSpPr>
          <p:cNvPr id="13" name="Text Box 46"/>
          <p:cNvSpPr txBox="1">
            <a:spLocks noChangeArrowheads="1"/>
          </p:cNvSpPr>
          <p:nvPr/>
        </p:nvSpPr>
        <p:spPr bwMode="auto">
          <a:xfrm>
            <a:off x="3864061" y="1727267"/>
            <a:ext cx="4883743" cy="600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200" b="1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 eaLnBrk="0" hangingPunct="0">
              <a:defRPr sz="1200" b="1">
                <a:solidFill>
                  <a:srgbClr val="000000"/>
                </a:solidFill>
                <a:latin typeface="Arial" pitchFamily="34" charset="0"/>
              </a:defRPr>
            </a:lvl2pPr>
            <a:lvl3pPr marL="1143000" indent="-228600" eaLnBrk="0" hangingPunct="0">
              <a:defRPr sz="1200" b="1">
                <a:solidFill>
                  <a:srgbClr val="000000"/>
                </a:solidFill>
                <a:latin typeface="Arial" pitchFamily="34" charset="0"/>
              </a:defRPr>
            </a:lvl3pPr>
            <a:lvl4pPr marL="1600200" indent="-228600" eaLnBrk="0" hangingPunct="0">
              <a:defRPr sz="1200" b="1">
                <a:solidFill>
                  <a:srgbClr val="000000"/>
                </a:solidFill>
                <a:latin typeface="Arial" pitchFamily="34" charset="0"/>
              </a:defRPr>
            </a:lvl4pPr>
            <a:lvl5pPr marL="2057400" indent="-228600" eaLnBrk="0" hangingPunct="0">
              <a:defRPr sz="1200" b="1">
                <a:solidFill>
                  <a:srgbClr val="000000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8080"/>
              </a:buClr>
              <a:buSzPct val="85000"/>
              <a:buFont typeface="Wingdings" pitchFamily="2" charset="2"/>
              <a:defRPr sz="1200" b="1">
                <a:solidFill>
                  <a:srgbClr val="000000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8080"/>
              </a:buClr>
              <a:buSzPct val="85000"/>
              <a:buFont typeface="Wingdings" pitchFamily="2" charset="2"/>
              <a:defRPr sz="1200" b="1">
                <a:solidFill>
                  <a:srgbClr val="000000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8080"/>
              </a:buClr>
              <a:buSzPct val="85000"/>
              <a:buFont typeface="Wingdings" pitchFamily="2" charset="2"/>
              <a:defRPr sz="1200" b="1">
                <a:solidFill>
                  <a:srgbClr val="000000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8080"/>
              </a:buClr>
              <a:buSzPct val="85000"/>
              <a:buFont typeface="Wingdings" pitchFamily="2" charset="2"/>
              <a:defRPr sz="1200" b="1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ru-RU" sz="1100" b="0" dirty="0">
                <a:solidFill>
                  <a:schemeClr val="tx1"/>
                </a:solidFill>
                <a:cs typeface="Arial" panose="020B0604020202020204" pitchFamily="34" charset="0"/>
              </a:rPr>
              <a:t>Сбербанк обеспечивает банковскими и инвестиционно-банковскими продуктами инфраструктурные проекты на всех этапах их жизненного цикла </a:t>
            </a:r>
          </a:p>
        </p:txBody>
      </p:sp>
      <p:sp>
        <p:nvSpPr>
          <p:cNvPr id="14" name="TextBox 19"/>
          <p:cNvSpPr txBox="1">
            <a:spLocks noChangeArrowheads="1"/>
          </p:cNvSpPr>
          <p:nvPr/>
        </p:nvSpPr>
        <p:spPr bwMode="auto">
          <a:xfrm>
            <a:off x="963794" y="3762034"/>
            <a:ext cx="2002718" cy="871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1450" indent="-171450"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9pPr>
          </a:lstStyle>
          <a:p>
            <a:pPr marL="177800" indent="-177800" defTabSz="762000">
              <a:lnSpc>
                <a:spcPct val="115000"/>
              </a:lnSpc>
              <a:spcBef>
                <a:spcPct val="0"/>
              </a:spcBef>
              <a:buClr>
                <a:srgbClr val="439639"/>
              </a:buClr>
              <a:buFont typeface="Arial" pitchFamily="34" charset="0"/>
              <a:buChar char="•"/>
              <a:tabLst>
                <a:tab pos="182563" algn="l"/>
              </a:tabLst>
              <a:defRPr/>
            </a:pPr>
            <a:r>
              <a:rPr lang="ru-RU" altLang="ru-RU" sz="1100" b="0" dirty="0">
                <a:latin typeface="Arial" panose="020B0604020202020204" pitchFamily="34" charset="0"/>
              </a:rPr>
              <a:t>Консультирование гос. сектора</a:t>
            </a:r>
          </a:p>
          <a:p>
            <a:pPr marL="177800" indent="-177800" defTabSz="762000">
              <a:lnSpc>
                <a:spcPct val="115000"/>
              </a:lnSpc>
              <a:spcBef>
                <a:spcPct val="0"/>
              </a:spcBef>
              <a:buClr>
                <a:srgbClr val="439639"/>
              </a:buClr>
              <a:buFont typeface="Arial" pitchFamily="34" charset="0"/>
              <a:buChar char="•"/>
              <a:tabLst>
                <a:tab pos="182563" algn="l"/>
              </a:tabLst>
              <a:defRPr/>
            </a:pPr>
            <a:r>
              <a:rPr lang="ru-RU" altLang="ru-RU" sz="1100" b="0" dirty="0">
                <a:latin typeface="Arial" panose="020B0604020202020204" pitchFamily="34" charset="0"/>
              </a:rPr>
              <a:t>Структурирование проектов</a:t>
            </a:r>
          </a:p>
        </p:txBody>
      </p:sp>
      <p:sp>
        <p:nvSpPr>
          <p:cNvPr id="15" name="TextBox 20"/>
          <p:cNvSpPr txBox="1">
            <a:spLocks noChangeArrowheads="1"/>
          </p:cNvSpPr>
          <p:nvPr/>
        </p:nvSpPr>
        <p:spPr bwMode="auto">
          <a:xfrm>
            <a:off x="2849753" y="3762034"/>
            <a:ext cx="2461960" cy="1455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1450" indent="-171450"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9pPr>
          </a:lstStyle>
          <a:p>
            <a:pPr marL="177800" indent="-177800" defTabSz="762000">
              <a:lnSpc>
                <a:spcPct val="115000"/>
              </a:lnSpc>
              <a:spcBef>
                <a:spcPct val="0"/>
              </a:spcBef>
              <a:buClr>
                <a:srgbClr val="439639"/>
              </a:buClr>
              <a:buFont typeface="Arial" pitchFamily="34" charset="0"/>
              <a:buChar char="•"/>
              <a:tabLst>
                <a:tab pos="182563" algn="l"/>
              </a:tabLst>
              <a:defRPr/>
            </a:pPr>
            <a:r>
              <a:rPr lang="ru-RU" altLang="ru-RU" sz="1100" b="0" dirty="0">
                <a:latin typeface="Arial" panose="020B0604020202020204" pitchFamily="34" charset="0"/>
              </a:rPr>
              <a:t>Консультирование частного инвестора </a:t>
            </a:r>
          </a:p>
          <a:p>
            <a:pPr marL="177800" indent="-177800" defTabSz="762000">
              <a:lnSpc>
                <a:spcPct val="115000"/>
              </a:lnSpc>
              <a:spcBef>
                <a:spcPct val="0"/>
              </a:spcBef>
              <a:buClr>
                <a:srgbClr val="439639"/>
              </a:buClr>
              <a:buFont typeface="Arial" pitchFamily="34" charset="0"/>
              <a:buChar char="•"/>
              <a:tabLst>
                <a:tab pos="182563" algn="l"/>
              </a:tabLst>
              <a:defRPr/>
            </a:pPr>
            <a:r>
              <a:rPr lang="ru-RU" altLang="ru-RU" sz="1100" b="0" dirty="0">
                <a:latin typeface="Arial" panose="020B0604020202020204" pitchFamily="34" charset="0"/>
              </a:rPr>
              <a:t>Организация проектного финансирования</a:t>
            </a:r>
          </a:p>
          <a:p>
            <a:pPr marL="177800" indent="-177800" defTabSz="762000">
              <a:lnSpc>
                <a:spcPct val="115000"/>
              </a:lnSpc>
              <a:spcBef>
                <a:spcPct val="0"/>
              </a:spcBef>
              <a:buClr>
                <a:srgbClr val="439639"/>
              </a:buClr>
              <a:buFont typeface="Arial" pitchFamily="34" charset="0"/>
              <a:buChar char="•"/>
              <a:tabLst>
                <a:tab pos="182563" algn="l"/>
              </a:tabLst>
              <a:defRPr/>
            </a:pPr>
            <a:r>
              <a:rPr lang="ru-RU" altLang="ru-RU" sz="1100" b="0" dirty="0">
                <a:latin typeface="Arial" panose="020B0604020202020204" pitchFamily="34" charset="0"/>
              </a:rPr>
              <a:t>Организация акционерного финансирования</a:t>
            </a:r>
          </a:p>
          <a:p>
            <a:pPr marL="177800" indent="-177800" defTabSz="762000">
              <a:lnSpc>
                <a:spcPct val="115000"/>
              </a:lnSpc>
              <a:spcBef>
                <a:spcPct val="0"/>
              </a:spcBef>
              <a:buClr>
                <a:srgbClr val="439639"/>
              </a:buClr>
              <a:buFont typeface="Arial" pitchFamily="34" charset="0"/>
              <a:buChar char="•"/>
              <a:tabLst>
                <a:tab pos="182563" algn="l"/>
              </a:tabLst>
              <a:defRPr/>
            </a:pPr>
            <a:r>
              <a:rPr lang="ru-RU" altLang="ru-RU" sz="1100" b="0" dirty="0">
                <a:latin typeface="Arial" panose="020B0604020202020204" pitchFamily="34" charset="0"/>
              </a:rPr>
              <a:t>Прямые инвестиции </a:t>
            </a:r>
          </a:p>
        </p:txBody>
      </p:sp>
      <p:sp>
        <p:nvSpPr>
          <p:cNvPr id="16" name="TextBox 21"/>
          <p:cNvSpPr txBox="1">
            <a:spLocks noChangeArrowheads="1"/>
          </p:cNvSpPr>
          <p:nvPr/>
        </p:nvSpPr>
        <p:spPr bwMode="auto">
          <a:xfrm>
            <a:off x="5121178" y="3762034"/>
            <a:ext cx="2052900" cy="1649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1450" indent="-171450"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9pPr>
          </a:lstStyle>
          <a:p>
            <a:pPr marL="177800" indent="-177800" defTabSz="762000">
              <a:lnSpc>
                <a:spcPct val="115000"/>
              </a:lnSpc>
              <a:spcBef>
                <a:spcPct val="0"/>
              </a:spcBef>
              <a:buClr>
                <a:srgbClr val="439639"/>
              </a:buClr>
              <a:buFont typeface="Arial" pitchFamily="34" charset="0"/>
              <a:buChar char="•"/>
              <a:tabLst>
                <a:tab pos="182563" algn="l"/>
              </a:tabLst>
              <a:defRPr/>
            </a:pPr>
            <a:r>
              <a:rPr lang="ru-RU" altLang="ru-RU" sz="1100" b="0" dirty="0">
                <a:latin typeface="Arial" panose="020B0604020202020204" pitchFamily="34" charset="0"/>
              </a:rPr>
              <a:t>Организация выпуска облигаций </a:t>
            </a:r>
          </a:p>
          <a:p>
            <a:pPr marL="177800" indent="-177800" defTabSz="762000">
              <a:lnSpc>
                <a:spcPct val="115000"/>
              </a:lnSpc>
              <a:spcBef>
                <a:spcPct val="0"/>
              </a:spcBef>
              <a:buClr>
                <a:srgbClr val="439639"/>
              </a:buClr>
              <a:buFont typeface="Arial" pitchFamily="34" charset="0"/>
              <a:buChar char="•"/>
              <a:tabLst>
                <a:tab pos="182563" algn="l"/>
              </a:tabLst>
              <a:defRPr/>
            </a:pPr>
            <a:r>
              <a:rPr lang="ru-RU" altLang="ru-RU" sz="1100" b="0" dirty="0" smtClean="0">
                <a:latin typeface="Arial" panose="020B0604020202020204" pitchFamily="34" charset="0"/>
              </a:rPr>
              <a:t>Дополнительные кредитные </a:t>
            </a:r>
            <a:r>
              <a:rPr lang="ru-RU" altLang="ru-RU" sz="1100" b="0" dirty="0">
                <a:latin typeface="Arial" panose="020B0604020202020204" pitchFamily="34" charset="0"/>
              </a:rPr>
              <a:t>продукты</a:t>
            </a:r>
          </a:p>
          <a:p>
            <a:pPr marL="177800" indent="-177800" defTabSz="762000">
              <a:lnSpc>
                <a:spcPct val="115000"/>
              </a:lnSpc>
              <a:spcBef>
                <a:spcPct val="0"/>
              </a:spcBef>
              <a:buClr>
                <a:srgbClr val="439639"/>
              </a:buClr>
              <a:buFont typeface="Arial" pitchFamily="34" charset="0"/>
              <a:buChar char="•"/>
              <a:tabLst>
                <a:tab pos="182563" algn="l"/>
              </a:tabLst>
              <a:defRPr/>
            </a:pPr>
            <a:r>
              <a:rPr lang="ru-RU" altLang="ru-RU" sz="1100" b="0" dirty="0">
                <a:latin typeface="Arial" panose="020B0604020202020204" pitchFamily="34" charset="0"/>
              </a:rPr>
              <a:t>Инструменты хеджирования рисков</a:t>
            </a:r>
          </a:p>
          <a:p>
            <a:pPr marL="177800" indent="-177800" defTabSz="762000">
              <a:lnSpc>
                <a:spcPct val="115000"/>
              </a:lnSpc>
              <a:spcBef>
                <a:spcPct val="0"/>
              </a:spcBef>
              <a:buClr>
                <a:srgbClr val="439639"/>
              </a:buClr>
              <a:buFont typeface="Arial" pitchFamily="34" charset="0"/>
              <a:buChar char="•"/>
              <a:tabLst>
                <a:tab pos="182563" algn="l"/>
              </a:tabLst>
              <a:defRPr/>
            </a:pPr>
            <a:r>
              <a:rPr lang="ru-RU" altLang="ru-RU" sz="1100" b="0" dirty="0">
                <a:latin typeface="Arial" panose="020B0604020202020204" pitchFamily="34" charset="0"/>
              </a:rPr>
              <a:t>РКО и управление счетами</a:t>
            </a:r>
          </a:p>
        </p:txBody>
      </p:sp>
      <p:sp>
        <p:nvSpPr>
          <p:cNvPr id="23" name="Прямоугольник 24"/>
          <p:cNvSpPr>
            <a:spLocks noChangeArrowheads="1"/>
          </p:cNvSpPr>
          <p:nvPr/>
        </p:nvSpPr>
        <p:spPr bwMode="auto">
          <a:xfrm>
            <a:off x="6967149" y="3762034"/>
            <a:ext cx="1780656" cy="1065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9pPr>
          </a:lstStyle>
          <a:p>
            <a:pPr marL="177800" indent="-177800" defTabSz="762000">
              <a:lnSpc>
                <a:spcPct val="115000"/>
              </a:lnSpc>
              <a:spcBef>
                <a:spcPct val="0"/>
              </a:spcBef>
              <a:buClr>
                <a:srgbClr val="439639"/>
              </a:buClr>
              <a:buFont typeface="Arial" pitchFamily="34" charset="0"/>
              <a:buChar char="•"/>
              <a:tabLst>
                <a:tab pos="182563" algn="l"/>
              </a:tabLst>
              <a:defRPr/>
            </a:pPr>
            <a:r>
              <a:rPr lang="ru-RU" altLang="ru-RU" sz="1100" b="0" dirty="0">
                <a:latin typeface="Arial" panose="020B0604020202020204" pitchFamily="34" charset="0"/>
              </a:rPr>
              <a:t>Рефинансирование </a:t>
            </a:r>
          </a:p>
          <a:p>
            <a:pPr marL="177800" indent="-177800" defTabSz="762000">
              <a:lnSpc>
                <a:spcPct val="115000"/>
              </a:lnSpc>
              <a:spcBef>
                <a:spcPct val="0"/>
              </a:spcBef>
              <a:buClr>
                <a:srgbClr val="439639"/>
              </a:buClr>
              <a:buFont typeface="Arial" pitchFamily="34" charset="0"/>
              <a:buChar char="•"/>
              <a:tabLst>
                <a:tab pos="182563" algn="l"/>
              </a:tabLst>
              <a:defRPr/>
            </a:pPr>
            <a:r>
              <a:rPr lang="ru-RU" altLang="ru-RU" sz="1100" b="0" dirty="0">
                <a:latin typeface="Arial" panose="020B0604020202020204" pitchFamily="34" charset="0"/>
              </a:rPr>
              <a:t>Консультирование по </a:t>
            </a:r>
            <a:r>
              <a:rPr lang="en-US" altLang="ru-RU" sz="1100" b="0" dirty="0">
                <a:latin typeface="Arial" panose="020B0604020202020204" pitchFamily="34" charset="0"/>
              </a:rPr>
              <a:t>M&amp;A</a:t>
            </a:r>
            <a:endParaRPr lang="ru-RU" altLang="ru-RU" sz="1100" b="0" dirty="0">
              <a:latin typeface="Arial" panose="020B0604020202020204" pitchFamily="34" charset="0"/>
            </a:endParaRPr>
          </a:p>
          <a:p>
            <a:pPr marL="177800" indent="-177800" defTabSz="762000">
              <a:lnSpc>
                <a:spcPct val="115000"/>
              </a:lnSpc>
              <a:spcBef>
                <a:spcPct val="0"/>
              </a:spcBef>
              <a:buClr>
                <a:srgbClr val="439639"/>
              </a:buClr>
              <a:buFont typeface="Arial" pitchFamily="34" charset="0"/>
              <a:buChar char="•"/>
              <a:tabLst>
                <a:tab pos="182563" algn="l"/>
              </a:tabLst>
              <a:defRPr/>
            </a:pPr>
            <a:r>
              <a:rPr lang="ru-RU" altLang="ru-RU" sz="1100" b="0" dirty="0">
                <a:latin typeface="Arial" panose="020B0604020202020204" pitchFamily="34" charset="0"/>
              </a:rPr>
              <a:t>Публичные размещения</a:t>
            </a:r>
          </a:p>
        </p:txBody>
      </p:sp>
      <p:sp>
        <p:nvSpPr>
          <p:cNvPr id="24" name="AutoShape 21"/>
          <p:cNvSpPr>
            <a:spLocks noChangeArrowheads="1"/>
          </p:cNvSpPr>
          <p:nvPr/>
        </p:nvSpPr>
        <p:spPr bwMode="gray">
          <a:xfrm>
            <a:off x="1035171" y="2945707"/>
            <a:ext cx="2893602" cy="722312"/>
          </a:xfrm>
          <a:prstGeom prst="chevron">
            <a:avLst>
              <a:gd name="adj" fmla="val 0"/>
            </a:avLst>
          </a:prstGeom>
          <a:solidFill>
            <a:srgbClr val="92D050"/>
          </a:solidFill>
          <a:ln>
            <a:noFill/>
          </a:ln>
          <a:extLst/>
        </p:spPr>
        <p:txBody>
          <a:bodyPr lIns="0" tIns="46800" rIns="0" bIns="46280"/>
          <a:lstStyle>
            <a:lvl1pPr marL="177800" defTabSz="728663">
              <a:tabLst>
                <a:tab pos="4286250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1pPr>
            <a:lvl2pPr marL="742950" indent="-285750" defTabSz="728663">
              <a:tabLst>
                <a:tab pos="4286250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2pPr>
            <a:lvl3pPr marL="1143000" indent="-228600" defTabSz="728663">
              <a:tabLst>
                <a:tab pos="4286250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3pPr>
            <a:lvl4pPr marL="1600200" indent="-228600" defTabSz="728663">
              <a:tabLst>
                <a:tab pos="4286250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4pPr>
            <a:lvl5pPr marL="2057400" indent="-228600" defTabSz="728663">
              <a:tabLst>
                <a:tab pos="4286250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5pPr>
            <a:lvl6pPr marL="2514600" indent="-228600" defTabSz="728663" eaLnBrk="0" fontAlgn="base" hangingPunct="0">
              <a:spcBef>
                <a:spcPct val="0"/>
              </a:spcBef>
              <a:spcAft>
                <a:spcPct val="0"/>
              </a:spcAft>
              <a:tabLst>
                <a:tab pos="4286250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6pPr>
            <a:lvl7pPr marL="2971800" indent="-228600" defTabSz="728663" eaLnBrk="0" fontAlgn="base" hangingPunct="0">
              <a:spcBef>
                <a:spcPct val="0"/>
              </a:spcBef>
              <a:spcAft>
                <a:spcPct val="0"/>
              </a:spcAft>
              <a:tabLst>
                <a:tab pos="4286250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7pPr>
            <a:lvl8pPr marL="3429000" indent="-228600" defTabSz="728663" eaLnBrk="0" fontAlgn="base" hangingPunct="0">
              <a:spcBef>
                <a:spcPct val="0"/>
              </a:spcBef>
              <a:spcAft>
                <a:spcPct val="0"/>
              </a:spcAft>
              <a:tabLst>
                <a:tab pos="4286250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8pPr>
            <a:lvl9pPr marL="3886200" indent="-228600" defTabSz="728663" eaLnBrk="0" fontAlgn="base" hangingPunct="0">
              <a:spcBef>
                <a:spcPct val="0"/>
              </a:spcBef>
              <a:spcAft>
                <a:spcPct val="0"/>
              </a:spcAft>
              <a:tabLst>
                <a:tab pos="4286250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9pPr>
          </a:lstStyle>
          <a:p>
            <a:pPr marL="1588" algn="ctr" eaLnBrk="1" hangingPunct="1">
              <a:lnSpc>
                <a:spcPct val="95000"/>
              </a:lnSpc>
              <a:buClr>
                <a:schemeClr val="bg1"/>
              </a:buClr>
            </a:pPr>
            <a:r>
              <a:rPr lang="ru-RU" altLang="ru-RU" sz="1100" dirty="0">
                <a:latin typeface="Arial" panose="020B0604020202020204" pitchFamily="34" charset="0"/>
              </a:rPr>
              <a:t>ПРЕДИНВЕСТИЦИОННАЯ СТАДИЯ</a:t>
            </a:r>
            <a:endParaRPr lang="en-GB" altLang="ru-RU" sz="1100" dirty="0">
              <a:latin typeface="Arial" panose="020B0604020202020204" pitchFamily="34" charset="0"/>
            </a:endParaRPr>
          </a:p>
        </p:txBody>
      </p:sp>
      <p:sp>
        <p:nvSpPr>
          <p:cNvPr id="25" name="AutoShape 18"/>
          <p:cNvSpPr>
            <a:spLocks noChangeArrowheads="1"/>
          </p:cNvSpPr>
          <p:nvPr/>
        </p:nvSpPr>
        <p:spPr bwMode="gray">
          <a:xfrm>
            <a:off x="3928773" y="2945794"/>
            <a:ext cx="2479947" cy="722225"/>
          </a:xfrm>
          <a:prstGeom prst="chevron">
            <a:avLst>
              <a:gd name="adj" fmla="val 0"/>
            </a:avLst>
          </a:prstGeom>
          <a:solidFill>
            <a:srgbClr val="008000"/>
          </a:solidFill>
          <a:ln>
            <a:noFill/>
          </a:ln>
          <a:extLst/>
        </p:spPr>
        <p:txBody>
          <a:bodyPr lIns="0" tIns="46280" rIns="0" bIns="46280"/>
          <a:lstStyle>
            <a:lvl1pPr marL="177800" defTabSz="728663">
              <a:tabLst>
                <a:tab pos="4286250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1pPr>
            <a:lvl2pPr marL="742950" indent="-285750" defTabSz="728663">
              <a:tabLst>
                <a:tab pos="4286250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2pPr>
            <a:lvl3pPr marL="1143000" indent="-228600" defTabSz="728663">
              <a:tabLst>
                <a:tab pos="4286250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3pPr>
            <a:lvl4pPr marL="1600200" indent="-228600" defTabSz="728663">
              <a:tabLst>
                <a:tab pos="4286250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4pPr>
            <a:lvl5pPr marL="2057400" indent="-228600" defTabSz="728663">
              <a:tabLst>
                <a:tab pos="4286250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5pPr>
            <a:lvl6pPr marL="2514600" indent="-228600" defTabSz="728663" eaLnBrk="0" fontAlgn="base" hangingPunct="0">
              <a:spcBef>
                <a:spcPct val="0"/>
              </a:spcBef>
              <a:spcAft>
                <a:spcPct val="0"/>
              </a:spcAft>
              <a:tabLst>
                <a:tab pos="4286250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6pPr>
            <a:lvl7pPr marL="2971800" indent="-228600" defTabSz="728663" eaLnBrk="0" fontAlgn="base" hangingPunct="0">
              <a:spcBef>
                <a:spcPct val="0"/>
              </a:spcBef>
              <a:spcAft>
                <a:spcPct val="0"/>
              </a:spcAft>
              <a:tabLst>
                <a:tab pos="4286250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7pPr>
            <a:lvl8pPr marL="3429000" indent="-228600" defTabSz="728663" eaLnBrk="0" fontAlgn="base" hangingPunct="0">
              <a:spcBef>
                <a:spcPct val="0"/>
              </a:spcBef>
              <a:spcAft>
                <a:spcPct val="0"/>
              </a:spcAft>
              <a:tabLst>
                <a:tab pos="4286250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8pPr>
            <a:lvl9pPr marL="3886200" indent="-228600" defTabSz="728663" eaLnBrk="0" fontAlgn="base" hangingPunct="0">
              <a:spcBef>
                <a:spcPct val="0"/>
              </a:spcBef>
              <a:spcAft>
                <a:spcPct val="0"/>
              </a:spcAft>
              <a:tabLst>
                <a:tab pos="4286250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9pPr>
          </a:lstStyle>
          <a:p>
            <a:pPr marL="1588" algn="ctr" eaLnBrk="1" hangingPunct="1">
              <a:lnSpc>
                <a:spcPct val="95000"/>
              </a:lnSpc>
              <a:buClr>
                <a:schemeClr val="bg1"/>
              </a:buClr>
            </a:pPr>
            <a:r>
              <a:rPr lang="ru-RU" altLang="ru-RU" sz="1100" dirty="0">
                <a:latin typeface="Arial" panose="020B0604020202020204" pitchFamily="34" charset="0"/>
              </a:rPr>
              <a:t>ИНВЕСТИЦИОННАЯ СТАДИЯ</a:t>
            </a:r>
            <a:endParaRPr lang="en-GB" altLang="ru-RU" sz="1100" dirty="0">
              <a:latin typeface="Arial" panose="020B0604020202020204" pitchFamily="34" charset="0"/>
            </a:endParaRPr>
          </a:p>
        </p:txBody>
      </p:sp>
      <p:sp>
        <p:nvSpPr>
          <p:cNvPr id="26" name="AutoShape 19"/>
          <p:cNvSpPr>
            <a:spLocks noChangeArrowheads="1"/>
          </p:cNvSpPr>
          <p:nvPr/>
        </p:nvSpPr>
        <p:spPr bwMode="gray">
          <a:xfrm>
            <a:off x="6408721" y="2945707"/>
            <a:ext cx="2339084" cy="722312"/>
          </a:xfrm>
          <a:prstGeom prst="chevron">
            <a:avLst>
              <a:gd name="adj" fmla="val 0"/>
            </a:avLst>
          </a:prstGeom>
          <a:solidFill>
            <a:srgbClr val="FFC000"/>
          </a:solidFill>
          <a:ln>
            <a:noFill/>
          </a:ln>
          <a:extLst/>
        </p:spPr>
        <p:txBody>
          <a:bodyPr lIns="0" tIns="46280" rIns="0" bIns="46280"/>
          <a:lstStyle>
            <a:lvl1pPr defTabSz="728663">
              <a:tabLst>
                <a:tab pos="4286250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1pPr>
            <a:lvl2pPr marL="742950" indent="-285750" defTabSz="728663">
              <a:tabLst>
                <a:tab pos="4286250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2pPr>
            <a:lvl3pPr marL="1143000" indent="-228600" defTabSz="728663">
              <a:tabLst>
                <a:tab pos="4286250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3pPr>
            <a:lvl4pPr marL="1600200" indent="-228600" defTabSz="728663">
              <a:tabLst>
                <a:tab pos="4286250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4pPr>
            <a:lvl5pPr marL="2057400" indent="-228600" defTabSz="728663">
              <a:tabLst>
                <a:tab pos="4286250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5pPr>
            <a:lvl6pPr marL="2514600" indent="-228600" defTabSz="728663" eaLnBrk="0" fontAlgn="base" hangingPunct="0">
              <a:spcBef>
                <a:spcPct val="0"/>
              </a:spcBef>
              <a:spcAft>
                <a:spcPct val="0"/>
              </a:spcAft>
              <a:tabLst>
                <a:tab pos="4286250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6pPr>
            <a:lvl7pPr marL="2971800" indent="-228600" defTabSz="728663" eaLnBrk="0" fontAlgn="base" hangingPunct="0">
              <a:spcBef>
                <a:spcPct val="0"/>
              </a:spcBef>
              <a:spcAft>
                <a:spcPct val="0"/>
              </a:spcAft>
              <a:tabLst>
                <a:tab pos="4286250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7pPr>
            <a:lvl8pPr marL="3429000" indent="-228600" defTabSz="728663" eaLnBrk="0" fontAlgn="base" hangingPunct="0">
              <a:spcBef>
                <a:spcPct val="0"/>
              </a:spcBef>
              <a:spcAft>
                <a:spcPct val="0"/>
              </a:spcAft>
              <a:tabLst>
                <a:tab pos="4286250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8pPr>
            <a:lvl9pPr marL="3886200" indent="-228600" defTabSz="728663" eaLnBrk="0" fontAlgn="base" hangingPunct="0">
              <a:spcBef>
                <a:spcPct val="0"/>
              </a:spcBef>
              <a:spcAft>
                <a:spcPct val="0"/>
              </a:spcAft>
              <a:tabLst>
                <a:tab pos="4286250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9pPr>
          </a:lstStyle>
          <a:p>
            <a:pPr algn="ctr" eaLnBrk="1" hangingPunct="1">
              <a:lnSpc>
                <a:spcPct val="95000"/>
              </a:lnSpc>
              <a:buClr>
                <a:schemeClr val="bg1"/>
              </a:buClr>
            </a:pPr>
            <a:r>
              <a:rPr lang="ru-RU" altLang="ru-RU" sz="1100" dirty="0">
                <a:latin typeface="Arial" panose="020B0604020202020204" pitchFamily="34" charset="0"/>
              </a:rPr>
              <a:t>ЭКСПЛУАТАЦИОННАЯ СТАДИЯ</a:t>
            </a:r>
            <a:endParaRPr lang="en-GB" altLang="ru-RU" sz="1100" dirty="0">
              <a:latin typeface="Arial" panose="020B0604020202020204" pitchFamily="34" charset="0"/>
            </a:endParaRPr>
          </a:p>
        </p:txBody>
      </p:sp>
      <p:sp>
        <p:nvSpPr>
          <p:cNvPr id="27" name="Text Box 10"/>
          <p:cNvSpPr txBox="1">
            <a:spLocks noChangeArrowheads="1"/>
          </p:cNvSpPr>
          <p:nvPr/>
        </p:nvSpPr>
        <p:spPr bwMode="auto">
          <a:xfrm>
            <a:off x="895147" y="3141867"/>
            <a:ext cx="1726483" cy="400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9" tIns="45705" rIns="91409" bIns="45705">
            <a:spAutoFit/>
          </a:bodyPr>
          <a:lstStyle>
            <a:lvl1pPr defTabSz="762000"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1pPr>
            <a:lvl2pPr marL="742950" indent="-285750" defTabSz="762000"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2pPr>
            <a:lvl3pPr marL="1143000" indent="-228600" defTabSz="762000"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3pPr>
            <a:lvl4pPr marL="1600200" indent="-228600" defTabSz="762000"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4pPr>
            <a:lvl5pPr marL="2057400" indent="-228600" defTabSz="762000"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ts val="600"/>
              </a:spcBef>
            </a:pPr>
            <a:r>
              <a:rPr lang="ru-RU" altLang="ru-RU" sz="1000" dirty="0">
                <a:solidFill>
                  <a:schemeClr val="bg1"/>
                </a:solidFill>
                <a:latin typeface="Arial" panose="020B0604020202020204" pitchFamily="34" charset="0"/>
              </a:rPr>
              <a:t>структурирование проекта</a:t>
            </a:r>
          </a:p>
        </p:txBody>
      </p:sp>
      <p:sp>
        <p:nvSpPr>
          <p:cNvPr id="28" name="Text Box 11"/>
          <p:cNvSpPr txBox="1">
            <a:spLocks noChangeArrowheads="1"/>
          </p:cNvSpPr>
          <p:nvPr/>
        </p:nvSpPr>
        <p:spPr bwMode="auto">
          <a:xfrm>
            <a:off x="3725254" y="3141867"/>
            <a:ext cx="1494375" cy="400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9" tIns="45705" rIns="91409" bIns="45705">
            <a:spAutoFit/>
          </a:bodyPr>
          <a:lstStyle>
            <a:lvl1pPr defTabSz="762000"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1pPr>
            <a:lvl2pPr marL="742950" indent="-285750" defTabSz="762000"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2pPr>
            <a:lvl3pPr marL="1143000" indent="-228600" defTabSz="762000"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3pPr>
            <a:lvl4pPr marL="1600200" indent="-228600" defTabSz="762000"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4pPr>
            <a:lvl5pPr marL="2057400" indent="-228600" defTabSz="762000"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ts val="600"/>
              </a:spcBef>
            </a:pPr>
            <a:r>
              <a:rPr lang="ru-RU" altLang="ru-RU" sz="1000" dirty="0">
                <a:solidFill>
                  <a:schemeClr val="bg1"/>
                </a:solidFill>
                <a:latin typeface="Arial" panose="020B0604020202020204" pitchFamily="34" charset="0"/>
              </a:rPr>
              <a:t>финансовое закрытие</a:t>
            </a:r>
          </a:p>
        </p:txBody>
      </p:sp>
      <p:sp>
        <p:nvSpPr>
          <p:cNvPr id="29" name="Text Box 12"/>
          <p:cNvSpPr txBox="1">
            <a:spLocks noChangeArrowheads="1"/>
          </p:cNvSpPr>
          <p:nvPr/>
        </p:nvSpPr>
        <p:spPr bwMode="auto">
          <a:xfrm>
            <a:off x="5842523" y="3153331"/>
            <a:ext cx="1511056" cy="400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9" tIns="45705" rIns="91409" bIns="45705">
            <a:spAutoFit/>
          </a:bodyPr>
          <a:lstStyle>
            <a:lvl1pPr defTabSz="762000"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1pPr>
            <a:lvl2pPr marL="742950" indent="-285750" defTabSz="762000"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2pPr>
            <a:lvl3pPr marL="1143000" indent="-228600" defTabSz="762000"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3pPr>
            <a:lvl4pPr marL="1600200" indent="-228600" defTabSz="762000"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4pPr>
            <a:lvl5pPr marL="2057400" indent="-228600" defTabSz="762000"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ts val="600"/>
              </a:spcBef>
            </a:pPr>
            <a:r>
              <a:rPr lang="ru-RU" altLang="ru-RU" sz="1000" dirty="0">
                <a:solidFill>
                  <a:schemeClr val="bg1"/>
                </a:solidFill>
                <a:latin typeface="Arial" panose="020B0604020202020204" pitchFamily="34" charset="0"/>
              </a:rPr>
              <a:t>завершение </a:t>
            </a:r>
            <a:r>
              <a:rPr lang="ru-RU" altLang="ru-RU" sz="1000" dirty="0" smtClean="0">
                <a:solidFill>
                  <a:schemeClr val="bg1"/>
                </a:solidFill>
                <a:latin typeface="Arial" panose="020B0604020202020204" pitchFamily="34" charset="0"/>
              </a:rPr>
              <a:t>строительства</a:t>
            </a:r>
            <a:endParaRPr lang="ru-RU" altLang="ru-RU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0" name="Text Box 12"/>
          <p:cNvSpPr txBox="1">
            <a:spLocks noChangeArrowheads="1"/>
          </p:cNvSpPr>
          <p:nvPr/>
        </p:nvSpPr>
        <p:spPr bwMode="auto">
          <a:xfrm>
            <a:off x="7794384" y="3153330"/>
            <a:ext cx="1081340" cy="400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9" tIns="45705" rIns="91409" bIns="45705">
            <a:spAutoFit/>
          </a:bodyPr>
          <a:lstStyle>
            <a:lvl1pPr defTabSz="762000"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1pPr>
            <a:lvl2pPr marL="742950" indent="-285750" defTabSz="762000"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2pPr>
            <a:lvl3pPr marL="1143000" indent="-228600" defTabSz="762000"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3pPr>
            <a:lvl4pPr marL="1600200" indent="-228600" defTabSz="762000"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4pPr>
            <a:lvl5pPr marL="2057400" indent="-228600" defTabSz="762000"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ts val="600"/>
              </a:spcBef>
            </a:pPr>
            <a:r>
              <a:rPr lang="ru-RU" altLang="ru-RU" sz="1000">
                <a:solidFill>
                  <a:schemeClr val="bg1"/>
                </a:solidFill>
                <a:latin typeface="Arial" panose="020B0604020202020204" pitchFamily="34" charset="0"/>
              </a:rPr>
              <a:t>завершение проекта</a:t>
            </a:r>
          </a:p>
        </p:txBody>
      </p:sp>
      <p:sp>
        <p:nvSpPr>
          <p:cNvPr id="31" name="Овал 30"/>
          <p:cNvSpPr/>
          <p:nvPr/>
        </p:nvSpPr>
        <p:spPr bwMode="auto">
          <a:xfrm>
            <a:off x="1693203" y="3548957"/>
            <a:ext cx="64193" cy="7143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 Box 11"/>
          <p:cNvSpPr txBox="1">
            <a:spLocks noChangeArrowheads="1"/>
          </p:cNvSpPr>
          <p:nvPr/>
        </p:nvSpPr>
        <p:spPr bwMode="auto">
          <a:xfrm>
            <a:off x="2621631" y="3153330"/>
            <a:ext cx="1361085" cy="400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9" tIns="45705" rIns="91409" bIns="45705">
            <a:spAutoFit/>
          </a:bodyPr>
          <a:lstStyle>
            <a:lvl1pPr defTabSz="762000"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1pPr>
            <a:lvl2pPr marL="742950" indent="-285750" defTabSz="762000"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2pPr>
            <a:lvl3pPr marL="1143000" indent="-228600" defTabSz="762000"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3pPr>
            <a:lvl4pPr marL="1600200" indent="-228600" defTabSz="762000"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4pPr>
            <a:lvl5pPr marL="2057400" indent="-228600" defTabSz="762000"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236663" algn="l"/>
              </a:tabLst>
              <a:defRPr sz="1200" b="1"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ts val="600"/>
              </a:spcBef>
            </a:pPr>
            <a:r>
              <a:rPr lang="ru-RU" altLang="ru-RU" sz="1000" dirty="0">
                <a:solidFill>
                  <a:schemeClr val="bg1"/>
                </a:solidFill>
                <a:latin typeface="Arial" panose="020B0604020202020204" pitchFamily="34" charset="0"/>
              </a:rPr>
              <a:t>коммерческое закрытие</a:t>
            </a:r>
          </a:p>
        </p:txBody>
      </p:sp>
      <p:sp>
        <p:nvSpPr>
          <p:cNvPr id="33" name="Овал 32"/>
          <p:cNvSpPr/>
          <p:nvPr/>
        </p:nvSpPr>
        <p:spPr bwMode="auto">
          <a:xfrm>
            <a:off x="3289488" y="3548957"/>
            <a:ext cx="62767" cy="7143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Овал 33"/>
          <p:cNvSpPr/>
          <p:nvPr/>
        </p:nvSpPr>
        <p:spPr bwMode="auto">
          <a:xfrm>
            <a:off x="4444976" y="3548957"/>
            <a:ext cx="62767" cy="7143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Овал 34"/>
          <p:cNvSpPr/>
          <p:nvPr/>
        </p:nvSpPr>
        <p:spPr bwMode="auto">
          <a:xfrm>
            <a:off x="6383629" y="3548957"/>
            <a:ext cx="62767" cy="7143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Овал 35"/>
          <p:cNvSpPr/>
          <p:nvPr/>
        </p:nvSpPr>
        <p:spPr bwMode="auto">
          <a:xfrm>
            <a:off x="8327987" y="3548957"/>
            <a:ext cx="62767" cy="7143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 Box 7"/>
          <p:cNvSpPr txBox="1">
            <a:spLocks noChangeArrowheads="1"/>
          </p:cNvSpPr>
          <p:nvPr/>
        </p:nvSpPr>
        <p:spPr bwMode="auto">
          <a:xfrm>
            <a:off x="1035171" y="5475710"/>
            <a:ext cx="7712633" cy="7548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wrap="square" lIns="72000" tIns="72000" rIns="72000" bIns="72000">
            <a:spAutoFit/>
          </a:bodyPr>
          <a:lstStyle>
            <a:defPPr>
              <a:defRPr lang="ru-RU"/>
            </a:defPPr>
            <a:lvl1pPr defTabSz="762000">
              <a:lnSpc>
                <a:spcPct val="110000"/>
              </a:lnSpc>
              <a:spcBef>
                <a:spcPct val="10000"/>
              </a:spcBef>
              <a:buClr>
                <a:srgbClr val="439639"/>
              </a:buClr>
              <a:tabLst>
                <a:tab pos="363538" algn="l"/>
              </a:tabLst>
              <a:defRPr sz="1600" b="1">
                <a:solidFill>
                  <a:srgbClr val="FFFFFF"/>
                </a:solidFill>
                <a:latin typeface="+mj-lt"/>
              </a:defRPr>
            </a:lvl1pPr>
            <a:lvl2pPr marL="742950" indent="-285750" defTabSz="762000" eaLnBrk="0" hangingPunct="0">
              <a:tabLst>
                <a:tab pos="363538" algn="l"/>
              </a:tabLst>
              <a:defRPr sz="1200" b="1">
                <a:latin typeface="Book Antiqua" pitchFamily="18" charset="0"/>
              </a:defRPr>
            </a:lvl2pPr>
            <a:lvl3pPr marL="1143000" indent="-228600" defTabSz="762000" eaLnBrk="0" hangingPunct="0">
              <a:tabLst>
                <a:tab pos="363538" algn="l"/>
              </a:tabLst>
              <a:defRPr sz="1200" b="1">
                <a:latin typeface="Book Antiqua" pitchFamily="18" charset="0"/>
              </a:defRPr>
            </a:lvl3pPr>
            <a:lvl4pPr marL="1600200" indent="-228600" defTabSz="762000" eaLnBrk="0" hangingPunct="0">
              <a:tabLst>
                <a:tab pos="363538" algn="l"/>
              </a:tabLst>
              <a:defRPr sz="1200" b="1">
                <a:latin typeface="Book Antiqua" pitchFamily="18" charset="0"/>
              </a:defRPr>
            </a:lvl4pPr>
            <a:lvl5pPr marL="2057400" indent="-228600" defTabSz="762000" eaLnBrk="0" hangingPunct="0">
              <a:tabLst>
                <a:tab pos="363538" algn="l"/>
              </a:tabLst>
              <a:defRPr sz="1200" b="1">
                <a:latin typeface="Book Antiqua" pitchFamily="18" charset="0"/>
              </a:defRPr>
            </a:lvl5pPr>
            <a:lvl6pPr marL="2514600" indent="-228600" defTabSz="7620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8080"/>
              </a:buClr>
              <a:buSzPct val="85000"/>
              <a:buFont typeface="Wingdings" pitchFamily="2" charset="2"/>
              <a:tabLst>
                <a:tab pos="363538" algn="l"/>
              </a:tabLst>
              <a:defRPr sz="1200" b="1">
                <a:latin typeface="Book Antiqua" pitchFamily="18" charset="0"/>
              </a:defRPr>
            </a:lvl6pPr>
            <a:lvl7pPr marL="2971800" indent="-228600" defTabSz="7620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8080"/>
              </a:buClr>
              <a:buSzPct val="85000"/>
              <a:buFont typeface="Wingdings" pitchFamily="2" charset="2"/>
              <a:tabLst>
                <a:tab pos="363538" algn="l"/>
              </a:tabLst>
              <a:defRPr sz="1200" b="1">
                <a:latin typeface="Book Antiqua" pitchFamily="18" charset="0"/>
              </a:defRPr>
            </a:lvl7pPr>
            <a:lvl8pPr marL="3429000" indent="-228600" defTabSz="7620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8080"/>
              </a:buClr>
              <a:buSzPct val="85000"/>
              <a:buFont typeface="Wingdings" pitchFamily="2" charset="2"/>
              <a:tabLst>
                <a:tab pos="363538" algn="l"/>
              </a:tabLst>
              <a:defRPr sz="1200" b="1">
                <a:latin typeface="Book Antiqua" pitchFamily="18" charset="0"/>
              </a:defRPr>
            </a:lvl8pPr>
            <a:lvl9pPr marL="3886200" indent="-228600" defTabSz="7620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8080"/>
              </a:buClr>
              <a:buSzPct val="85000"/>
              <a:buFont typeface="Wingdings" pitchFamily="2" charset="2"/>
              <a:tabLst>
                <a:tab pos="363538" algn="l"/>
              </a:tabLst>
              <a:defRPr sz="1200" b="1">
                <a:latin typeface="Book Antiqua" pitchFamily="18" charset="0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Сбербанк может обеспечить банковскими и инвестиционно-банковскими продуктами инфраструктурные проекты, в том числе реализуемые по схемам государственно-частного партнерства, на всех этапах их жизненного цикла </a:t>
            </a:r>
          </a:p>
        </p:txBody>
      </p:sp>
      <p:sp>
        <p:nvSpPr>
          <p:cNvPr id="39" name="Пятиугольник 38"/>
          <p:cNvSpPr/>
          <p:nvPr/>
        </p:nvSpPr>
        <p:spPr>
          <a:xfrm>
            <a:off x="1035172" y="2405667"/>
            <a:ext cx="2812568" cy="430887"/>
          </a:xfrm>
          <a:prstGeom prst="homePlat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50000"/>
              </a:spcBef>
              <a:buClr>
                <a:srgbClr val="99CC00"/>
              </a:buClr>
              <a:defRPr/>
            </a:pPr>
            <a:r>
              <a:rPr lang="ru-RU" sz="11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Сбербанк как Инвестор</a:t>
            </a:r>
            <a:endParaRPr lang="ru-RU" sz="11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 Box 46"/>
          <p:cNvSpPr txBox="1">
            <a:spLocks noChangeArrowheads="1"/>
          </p:cNvSpPr>
          <p:nvPr/>
        </p:nvSpPr>
        <p:spPr bwMode="auto">
          <a:xfrm>
            <a:off x="3846031" y="2405666"/>
            <a:ext cx="4880514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200" b="1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 eaLnBrk="0" hangingPunct="0">
              <a:defRPr sz="1200" b="1">
                <a:solidFill>
                  <a:srgbClr val="000000"/>
                </a:solidFill>
                <a:latin typeface="Arial" pitchFamily="34" charset="0"/>
              </a:defRPr>
            </a:lvl2pPr>
            <a:lvl3pPr marL="1143000" indent="-228600" eaLnBrk="0" hangingPunct="0">
              <a:defRPr sz="1200" b="1">
                <a:solidFill>
                  <a:srgbClr val="000000"/>
                </a:solidFill>
                <a:latin typeface="Arial" pitchFamily="34" charset="0"/>
              </a:defRPr>
            </a:lvl3pPr>
            <a:lvl4pPr marL="1600200" indent="-228600" eaLnBrk="0" hangingPunct="0">
              <a:defRPr sz="1200" b="1">
                <a:solidFill>
                  <a:srgbClr val="000000"/>
                </a:solidFill>
                <a:latin typeface="Arial" pitchFamily="34" charset="0"/>
              </a:defRPr>
            </a:lvl4pPr>
            <a:lvl5pPr marL="2057400" indent="-228600" eaLnBrk="0" hangingPunct="0">
              <a:defRPr sz="1200" b="1">
                <a:solidFill>
                  <a:srgbClr val="000000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8080"/>
              </a:buClr>
              <a:buSzPct val="85000"/>
              <a:buFont typeface="Wingdings" pitchFamily="2" charset="2"/>
              <a:defRPr sz="1200" b="1">
                <a:solidFill>
                  <a:srgbClr val="000000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8080"/>
              </a:buClr>
              <a:buSzPct val="85000"/>
              <a:buFont typeface="Wingdings" pitchFamily="2" charset="2"/>
              <a:defRPr sz="1200" b="1">
                <a:solidFill>
                  <a:srgbClr val="000000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8080"/>
              </a:buClr>
              <a:buSzPct val="85000"/>
              <a:buFont typeface="Wingdings" pitchFamily="2" charset="2"/>
              <a:defRPr sz="1200" b="1">
                <a:solidFill>
                  <a:srgbClr val="000000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8080"/>
              </a:buClr>
              <a:buSzPct val="85000"/>
              <a:buFont typeface="Wingdings" pitchFamily="2" charset="2"/>
              <a:defRPr sz="1200" b="1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ru-RU" sz="1100" b="0" dirty="0">
                <a:solidFill>
                  <a:schemeClr val="tx1"/>
                </a:solidFill>
                <a:cs typeface="Arial" panose="020B0604020202020204" pitchFamily="34" charset="0"/>
              </a:rPr>
              <a:t>Сбербанк </a:t>
            </a:r>
            <a:r>
              <a:rPr lang="ru-RU" sz="1100" b="0" dirty="0" smtClean="0">
                <a:solidFill>
                  <a:schemeClr val="tx1"/>
                </a:solidFill>
                <a:cs typeface="Arial" panose="020B0604020202020204" pitchFamily="34" charset="0"/>
              </a:rPr>
              <a:t>может выступать со-инвестором в отдельных инфраструктурных проектах</a:t>
            </a:r>
            <a:endParaRPr lang="ru-RU" sz="1100" b="0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5584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44"/>
          <p:cNvSpPr>
            <a:spLocks noGrp="1" noChangeArrowheads="1"/>
          </p:cNvSpPr>
          <p:nvPr>
            <p:ph type="ctrTitle" sz="quarter"/>
          </p:nvPr>
        </p:nvSpPr>
        <p:spPr>
          <a:xfrm>
            <a:off x="2196612" y="1844824"/>
            <a:ext cx="6261588" cy="2231380"/>
          </a:xfrm>
        </p:spPr>
        <p:txBody>
          <a:bodyPr anchor="t" anchorCtr="0"/>
          <a:lstStyle/>
          <a:p>
            <a:pPr eaLnBrk="1" hangingPunct="1"/>
            <a:r>
              <a:rPr lang="ru-RU" altLang="ru-RU" sz="2200" dirty="0" smtClean="0"/>
              <a:t>Особенности реализации проектов создания объектов социальной инфраструктуры</a:t>
            </a:r>
            <a:br>
              <a:rPr lang="ru-RU" altLang="ru-RU" sz="2200" dirty="0" smtClean="0"/>
            </a:br>
            <a:r>
              <a:rPr lang="ru-RU" altLang="ru-RU" sz="2200" dirty="0" smtClean="0"/>
              <a:t/>
            </a:r>
            <a:br>
              <a:rPr lang="ru-RU" altLang="ru-RU" sz="2200" dirty="0" smtClean="0"/>
            </a:br>
            <a:endParaRPr lang="ru-RU" altLang="ru-RU" sz="2200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2808312" y="306896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altLang="ru-RU" dirty="0"/>
              <a:t>- </a:t>
            </a:r>
            <a:r>
              <a:rPr lang="ru-RU" altLang="ru-RU" dirty="0" smtClean="0"/>
              <a:t>Объекты здравоохранения</a:t>
            </a:r>
            <a:r>
              <a:rPr lang="ru-RU" altLang="ru-RU" dirty="0"/>
              <a:t/>
            </a:r>
            <a:br>
              <a:rPr lang="ru-RU" altLang="ru-RU" dirty="0"/>
            </a:br>
            <a:r>
              <a:rPr lang="ru-RU" altLang="ru-RU" dirty="0"/>
              <a:t>- </a:t>
            </a:r>
            <a:r>
              <a:rPr lang="ru-RU" altLang="ru-RU" dirty="0" smtClean="0"/>
              <a:t>Объекты образования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002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 txBox="1">
            <a:spLocks noChangeArrowheads="1"/>
          </p:cNvSpPr>
          <p:nvPr/>
        </p:nvSpPr>
        <p:spPr bwMode="auto">
          <a:xfrm>
            <a:off x="971600" y="404664"/>
            <a:ext cx="5641975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lnSpc>
                <a:spcPct val="90000"/>
              </a:lnSpc>
            </a:pPr>
            <a:r>
              <a:rPr lang="ru-RU" sz="2000" b="1" dirty="0" smtClean="0">
                <a:solidFill>
                  <a:srgbClr val="00703C"/>
                </a:solidFill>
                <a:latin typeface="Calibri" pitchFamily="34" charset="0"/>
              </a:rPr>
              <a:t>Концессии </a:t>
            </a:r>
            <a:r>
              <a:rPr lang="ru-RU" sz="2000" b="1" dirty="0">
                <a:solidFill>
                  <a:srgbClr val="00703C"/>
                </a:solidFill>
                <a:latin typeface="Calibri" pitchFamily="34" charset="0"/>
              </a:rPr>
              <a:t>для развития </a:t>
            </a:r>
            <a:r>
              <a:rPr lang="ru-RU" sz="2000" b="1" dirty="0" smtClean="0">
                <a:solidFill>
                  <a:srgbClr val="00703C"/>
                </a:solidFill>
                <a:latin typeface="Calibri" pitchFamily="34" charset="0"/>
              </a:rPr>
              <a:t>инфраструктуры здравоохранения</a:t>
            </a:r>
            <a:endParaRPr lang="ru-RU" sz="2000" b="1" dirty="0">
              <a:solidFill>
                <a:srgbClr val="00703C"/>
              </a:solidFill>
              <a:latin typeface="Calibri" pitchFamily="34" charset="0"/>
            </a:endParaRPr>
          </a:p>
        </p:txBody>
      </p:sp>
      <p:sp>
        <p:nvSpPr>
          <p:cNvPr id="18" name="TextBox 25"/>
          <p:cNvSpPr txBox="1">
            <a:spLocks noChangeArrowheads="1"/>
          </p:cNvSpPr>
          <p:nvPr/>
        </p:nvSpPr>
        <p:spPr bwMode="auto">
          <a:xfrm>
            <a:off x="971600" y="1124744"/>
            <a:ext cx="7776865" cy="864096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</p:spPr>
        <p:txBody>
          <a:bodyPr>
            <a:noAutofit/>
          </a:bodyPr>
          <a:lstStyle/>
          <a:p>
            <a:pPr algn="just"/>
            <a:r>
              <a:rPr lang="ru-RU" sz="1200" dirty="0" smtClean="0">
                <a:latin typeface="Calibri" pitchFamily="34" charset="0"/>
              </a:rPr>
              <a:t>Цель</a:t>
            </a:r>
            <a:r>
              <a:rPr lang="ru-RU" sz="1200" dirty="0">
                <a:latin typeface="Calibri" pitchFamily="34" charset="0"/>
              </a:rPr>
              <a:t>: реализация государственной политики в </a:t>
            </a:r>
            <a:r>
              <a:rPr lang="ru-RU" sz="1200" dirty="0" smtClean="0">
                <a:latin typeface="Calibri" pitchFamily="34" charset="0"/>
              </a:rPr>
              <a:t>области здравоохранения, создание условий, которые </a:t>
            </a:r>
            <a:r>
              <a:rPr lang="ru-RU" sz="1200" dirty="0">
                <a:latin typeface="Calibri" pitchFamily="34" charset="0"/>
              </a:rPr>
              <a:t>позволяют </a:t>
            </a:r>
            <a:r>
              <a:rPr lang="ru-RU" sz="1200" dirty="0" smtClean="0">
                <a:latin typeface="Calibri" pitchFamily="34" charset="0"/>
              </a:rPr>
              <a:t>осуществлять </a:t>
            </a:r>
            <a:r>
              <a:rPr lang="ru-RU" sz="1200" dirty="0">
                <a:latin typeface="Calibri" pitchFamily="34" charset="0"/>
              </a:rPr>
              <a:t>профилактику заболеваний, обеспечивать оказание медицинской помощи гражданам, </a:t>
            </a:r>
            <a:r>
              <a:rPr lang="ru-RU" sz="1200" dirty="0" smtClean="0">
                <a:latin typeface="Calibri" pitchFamily="34" charset="0"/>
              </a:rPr>
              <a:t>повышение </a:t>
            </a:r>
            <a:r>
              <a:rPr lang="ru-RU" sz="1200" dirty="0">
                <a:latin typeface="Calibri" pitchFamily="34" charset="0"/>
              </a:rPr>
              <a:t>доступности и качества медицинских услуг путем создания </a:t>
            </a:r>
            <a:r>
              <a:rPr lang="ru-RU" sz="1200" dirty="0" smtClean="0">
                <a:latin typeface="Calibri" pitchFamily="34" charset="0"/>
              </a:rPr>
              <a:t>современных </a:t>
            </a:r>
            <a:r>
              <a:rPr lang="ru-RU" sz="1200" dirty="0">
                <a:latin typeface="Calibri" pitchFamily="34" charset="0"/>
              </a:rPr>
              <a:t>эффективно функционирующих объектов </a:t>
            </a:r>
            <a:r>
              <a:rPr lang="ru-RU" sz="1200" dirty="0" smtClean="0">
                <a:latin typeface="Calibri" pitchFamily="34" charset="0"/>
              </a:rPr>
              <a:t>здравоохранения.</a:t>
            </a:r>
          </a:p>
        </p:txBody>
      </p:sp>
      <p:graphicFrame>
        <p:nvGraphicFramePr>
          <p:cNvPr id="7" name="Объект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69803267"/>
              </p:ext>
            </p:extLst>
          </p:nvPr>
        </p:nvGraphicFramePr>
        <p:xfrm>
          <a:off x="971599" y="2132856"/>
          <a:ext cx="7776865" cy="286445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368153"/>
                <a:gridCol w="1728192"/>
                <a:gridCol w="1584176"/>
                <a:gridCol w="1512168"/>
                <a:gridCol w="1584176"/>
              </a:tblGrid>
              <a:tr h="5748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Модель</a:t>
                      </a:r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78191" marR="78191" marT="41475" marB="41475" anchor="ctr" horzOverflow="overflow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Объект</a:t>
                      </a:r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78191" marR="78191" marT="41475" marB="41475" anchor="ctr" horzOverflow="overflow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Целевая задача</a:t>
                      </a:r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78191" marR="78191" marT="41475" marB="41475" anchor="ctr" horzOverflow="overflow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Источники окупаемости</a:t>
                      </a:r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78191" marR="78191" marT="41475" marB="41475" anchor="ctr" horzOverflow="overflow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Оператор</a:t>
                      </a:r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78191" marR="78191" marT="41475" marB="41475" anchor="ctr" horzOverflow="overflow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6607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Контракт жизненного цикла</a:t>
                      </a:r>
                    </a:p>
                  </a:txBody>
                  <a:tcPr marL="78191" marR="78191" marT="41475" marB="41475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Крупные областные учреждения здравоохранения широкого профиля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8191" marR="78191" marT="41475" marB="41475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Техническая эксплуатация</a:t>
                      </a:r>
                    </a:p>
                  </a:txBody>
                  <a:tcPr marL="78191" marR="78191" marT="41475" marB="41475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Плата концедента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8191" marR="78191" marT="41475" marB="41475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Государственное учреждение </a:t>
                      </a:r>
                      <a:endParaRPr kumimoji="0" lang="ru-RU" sz="12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8191" marR="78191" marT="41475" marB="41475" anchor="ctr" horzOverflow="overflow"/>
                </a:tc>
              </a:tr>
              <a:tr h="6607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Концессия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8191" marR="78191" marT="41475" marB="41475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Объекты первичной медико-санитарной помощи</a:t>
                      </a:r>
                    </a:p>
                  </a:txBody>
                  <a:tcPr marL="78191" marR="78191" marT="41475" marB="41475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Предоставление услуг</a:t>
                      </a:r>
                      <a:endParaRPr kumimoji="0" lang="ru-RU" sz="12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8191" marR="78191" marT="41475" marB="41475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Плата за услуги по системе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ОМС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8191" marR="78191" marT="41475" marB="41475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Частный оператор</a:t>
                      </a:r>
                    </a:p>
                  </a:txBody>
                  <a:tcPr marL="78191" marR="78191" marT="41475" marB="41475" anchor="ctr" horzOverflow="overflow"/>
                </a:tc>
              </a:tr>
              <a:tr h="7585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Концессия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смешанный механизм финансирования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8191" marR="78191" marT="41475" marB="41475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Поликлинические комплексы, специализированные медицинские центры</a:t>
                      </a:r>
                    </a:p>
                  </a:txBody>
                  <a:tcPr marL="78191" marR="78191" marT="41475" marB="41475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Техническая эксплуатация 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предоставление услуг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8191" marR="78191" marT="41475" marB="41475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Плата концедента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Плата за услуги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(ОМС, ДМС, платные услуги)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8191" marR="78191" marT="41475" marB="41475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Государственное учреждение и Частный оператор</a:t>
                      </a:r>
                    </a:p>
                  </a:txBody>
                  <a:tcPr marL="78191" marR="78191" marT="41475" marB="41475" anchor="ctr" horzOverflow="overflow"/>
                </a:tc>
              </a:tr>
            </a:tbl>
          </a:graphicData>
        </a:graphic>
      </p:graphicFrame>
      <p:sp>
        <p:nvSpPr>
          <p:cNvPr id="8" name="TextBox 25"/>
          <p:cNvSpPr txBox="1">
            <a:spLocks noChangeArrowheads="1"/>
          </p:cNvSpPr>
          <p:nvPr/>
        </p:nvSpPr>
        <p:spPr bwMode="auto">
          <a:xfrm>
            <a:off x="971600" y="5085184"/>
            <a:ext cx="7776865" cy="1512168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</p:spPr>
        <p:txBody>
          <a:bodyPr>
            <a:noAutofit/>
          </a:bodyPr>
          <a:lstStyle/>
          <a:p>
            <a:pPr algn="just"/>
            <a:r>
              <a:rPr lang="ru-RU" sz="1200" b="1" u="sng" dirty="0" smtClean="0">
                <a:solidFill>
                  <a:srgbClr val="000000"/>
                </a:solidFill>
                <a:latin typeface="Calibri" pitchFamily="34" charset="0"/>
              </a:rPr>
              <a:t>Требования Банка к реализуемому проекту:</a:t>
            </a:r>
            <a:endParaRPr lang="ru-RU" sz="1100" dirty="0" smtClean="0">
              <a:solidFill>
                <a:srgbClr val="000000"/>
              </a:solidFill>
              <a:latin typeface="Calibri" pitchFamily="34" charset="0"/>
            </a:endParaRPr>
          </a:p>
          <a:p>
            <a:pPr marL="171450" lvl="1" indent="-171450" algn="just">
              <a:buClr>
                <a:srgbClr val="00703C"/>
              </a:buClr>
              <a:buFont typeface="Wingdings" panose="05000000000000000000" pitchFamily="2" charset="2"/>
              <a:buChar char="ü"/>
            </a:pPr>
            <a:r>
              <a:rPr lang="ru-RU" sz="1100" dirty="0">
                <a:latin typeface="Calibri" pitchFamily="34" charset="0"/>
              </a:rPr>
              <a:t>Сумма кредита: </a:t>
            </a:r>
            <a:r>
              <a:rPr lang="ru-RU" sz="1100" dirty="0" smtClean="0">
                <a:latin typeface="Calibri" pitchFamily="34" charset="0"/>
              </a:rPr>
              <a:t>60 - 80% от объема необходимого финансирования;</a:t>
            </a:r>
            <a:endParaRPr lang="ru-RU" sz="1100" dirty="0">
              <a:latin typeface="Calibri" pitchFamily="34" charset="0"/>
            </a:endParaRPr>
          </a:p>
          <a:p>
            <a:pPr marL="171450" lvl="1" indent="-171450" algn="just">
              <a:buClr>
                <a:srgbClr val="00703C"/>
              </a:buClr>
              <a:buFont typeface="Wingdings" panose="05000000000000000000" pitchFamily="2" charset="2"/>
              <a:buChar char="ü"/>
            </a:pPr>
            <a:r>
              <a:rPr lang="ru-RU" sz="1100" dirty="0">
                <a:latin typeface="Calibri" pitchFamily="34" charset="0"/>
              </a:rPr>
              <a:t>Срок: до 15 лет, но не более срока реализации </a:t>
            </a:r>
            <a:r>
              <a:rPr lang="ru-RU" sz="1100" dirty="0" smtClean="0">
                <a:latin typeface="Calibri" pitchFamily="34" charset="0"/>
              </a:rPr>
              <a:t>проекта;</a:t>
            </a:r>
            <a:endParaRPr lang="ru-RU" sz="1100" dirty="0">
              <a:latin typeface="Calibri" pitchFamily="34" charset="0"/>
            </a:endParaRPr>
          </a:p>
          <a:p>
            <a:pPr marL="171450" lvl="1" indent="-171450" algn="just">
              <a:buClr>
                <a:srgbClr val="00703C"/>
              </a:buClr>
              <a:buFont typeface="Wingdings" panose="05000000000000000000" pitchFamily="2" charset="2"/>
              <a:buChar char="ü"/>
            </a:pPr>
            <a:r>
              <a:rPr lang="ru-RU" sz="1100" dirty="0">
                <a:latin typeface="Calibri" pitchFamily="34" charset="0"/>
              </a:rPr>
              <a:t>Обеспечение: активы </a:t>
            </a:r>
            <a:r>
              <a:rPr lang="ru-RU" sz="1100" dirty="0" smtClean="0">
                <a:latin typeface="Calibri" pitchFamily="34" charset="0"/>
              </a:rPr>
              <a:t>проектной компании, </a:t>
            </a:r>
            <a:r>
              <a:rPr lang="ru-RU" sz="1100" dirty="0">
                <a:latin typeface="Calibri" pitchFamily="34" charset="0"/>
              </a:rPr>
              <a:t>прямое соглашение с кредитором, компенсация при расторжении соглашения по инициативе любой из </a:t>
            </a:r>
            <a:r>
              <a:rPr lang="ru-RU" sz="1100" dirty="0" smtClean="0">
                <a:latin typeface="Calibri" pitchFamily="34" charset="0"/>
              </a:rPr>
              <a:t>сторон;</a:t>
            </a:r>
            <a:endParaRPr lang="ru-RU" sz="1100" dirty="0">
              <a:latin typeface="Calibri" pitchFamily="34" charset="0"/>
            </a:endParaRPr>
          </a:p>
          <a:p>
            <a:pPr marL="171450" lvl="1" indent="-171450" algn="just">
              <a:buClr>
                <a:srgbClr val="00703C"/>
              </a:buClr>
              <a:buFont typeface="Wingdings" panose="05000000000000000000" pitchFamily="2" charset="2"/>
              <a:buChar char="ü"/>
            </a:pPr>
            <a:r>
              <a:rPr lang="ru-RU" sz="1100" dirty="0">
                <a:latin typeface="Calibri" pitchFamily="34" charset="0"/>
              </a:rPr>
              <a:t>Источник обслуживания задолженности на инвестиционной стадии проекта: собственные средства </a:t>
            </a:r>
            <a:r>
              <a:rPr lang="ru-RU" sz="1100" dirty="0" smtClean="0">
                <a:latin typeface="Calibri" pitchFamily="34" charset="0"/>
              </a:rPr>
              <a:t>концессионера;</a:t>
            </a:r>
            <a:endParaRPr lang="ru-RU" sz="1100" dirty="0">
              <a:latin typeface="Calibri" pitchFamily="34" charset="0"/>
            </a:endParaRPr>
          </a:p>
          <a:p>
            <a:pPr marL="171450" lvl="1" indent="-171450" algn="just">
              <a:buClr>
                <a:srgbClr val="00703C"/>
              </a:buClr>
              <a:buFont typeface="Wingdings" panose="05000000000000000000" pitchFamily="2" charset="2"/>
              <a:buChar char="ü"/>
            </a:pPr>
            <a:r>
              <a:rPr lang="ru-RU" sz="1100" dirty="0">
                <a:latin typeface="Calibri" pitchFamily="34" charset="0"/>
              </a:rPr>
              <a:t>Источник обслуживания задолженности на стадии эксплуатации: доходы проекта </a:t>
            </a:r>
            <a:r>
              <a:rPr lang="ru-RU" sz="1100" dirty="0" smtClean="0">
                <a:latin typeface="Calibri" pitchFamily="34" charset="0"/>
              </a:rPr>
              <a:t>или платеж концедента;</a:t>
            </a:r>
            <a:endParaRPr lang="ru-RU" sz="1100" dirty="0">
              <a:latin typeface="Calibri" pitchFamily="34" charset="0"/>
            </a:endParaRPr>
          </a:p>
          <a:p>
            <a:pPr marL="171450" lvl="1" indent="-171450" algn="just">
              <a:buClr>
                <a:srgbClr val="00703C"/>
              </a:buClr>
              <a:buFont typeface="Wingdings" panose="05000000000000000000" pitchFamily="2" charset="2"/>
              <a:buChar char="ü"/>
            </a:pPr>
            <a:r>
              <a:rPr lang="ru-RU" sz="1100" u="sng" dirty="0">
                <a:latin typeface="Calibri" pitchFamily="34" charset="0"/>
              </a:rPr>
              <a:t>Наличие экспертиз юридического, технического, </a:t>
            </a:r>
            <a:r>
              <a:rPr lang="ru-RU" sz="1100" u="sng" dirty="0" smtClean="0">
                <a:latin typeface="Calibri" pitchFamily="34" charset="0"/>
              </a:rPr>
              <a:t>финансового </a:t>
            </a:r>
            <a:r>
              <a:rPr lang="ru-RU" sz="1100" u="sng" dirty="0">
                <a:latin typeface="Calibri" pitchFamily="34" charset="0"/>
              </a:rPr>
              <a:t>консультантов по </a:t>
            </a:r>
            <a:r>
              <a:rPr lang="ru-RU" sz="1100" u="sng" dirty="0" smtClean="0">
                <a:latin typeface="Calibri" pitchFamily="34" charset="0"/>
              </a:rPr>
              <a:t>проекту</a:t>
            </a:r>
            <a:endParaRPr lang="ru-RU" sz="1100" dirty="0" smtClean="0">
              <a:solidFill>
                <a:srgbClr val="0070C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7065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 txBox="1">
            <a:spLocks noChangeArrowheads="1"/>
          </p:cNvSpPr>
          <p:nvPr/>
        </p:nvSpPr>
        <p:spPr bwMode="auto">
          <a:xfrm>
            <a:off x="971600" y="404664"/>
            <a:ext cx="5641975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lnSpc>
                <a:spcPct val="90000"/>
              </a:lnSpc>
            </a:pPr>
            <a:r>
              <a:rPr lang="ru-RU" sz="2000" b="1" kern="0" dirty="0" smtClean="0">
                <a:solidFill>
                  <a:srgbClr val="00703C"/>
                </a:solidFill>
                <a:latin typeface="Arial" pitchFamily="34" charset="0"/>
                <a:ea typeface="+mj-ea"/>
                <a:cs typeface="+mj-cs"/>
              </a:rPr>
              <a:t>Особенности проектов создания объектов </a:t>
            </a:r>
            <a:r>
              <a:rPr lang="ru-RU" sz="2000" b="1" kern="0" dirty="0">
                <a:solidFill>
                  <a:srgbClr val="00703C"/>
                </a:solidFill>
                <a:latin typeface="Arial" pitchFamily="34" charset="0"/>
                <a:ea typeface="+mj-ea"/>
                <a:cs typeface="+mj-cs"/>
              </a:rPr>
              <a:t>социального </a:t>
            </a:r>
            <a:r>
              <a:rPr lang="ru-RU" sz="2000" b="1" kern="0" dirty="0" smtClean="0">
                <a:solidFill>
                  <a:srgbClr val="00703C"/>
                </a:solidFill>
                <a:latin typeface="Arial" pitchFamily="34" charset="0"/>
                <a:ea typeface="+mj-ea"/>
                <a:cs typeface="+mj-cs"/>
              </a:rPr>
              <a:t>назначения</a:t>
            </a:r>
            <a:endParaRPr lang="ru-RU" sz="2000" b="1" kern="0" dirty="0">
              <a:solidFill>
                <a:srgbClr val="00703C"/>
              </a:solidFill>
              <a:latin typeface="Arial" pitchFamily="34" charset="0"/>
              <a:ea typeface="+mj-ea"/>
              <a:cs typeface="+mj-cs"/>
            </a:endParaRPr>
          </a:p>
        </p:txBody>
      </p:sp>
      <p:sp>
        <p:nvSpPr>
          <p:cNvPr id="16" name="TextBox 25"/>
          <p:cNvSpPr txBox="1">
            <a:spLocks noChangeArrowheads="1"/>
          </p:cNvSpPr>
          <p:nvPr/>
        </p:nvSpPr>
        <p:spPr bwMode="auto">
          <a:xfrm>
            <a:off x="971600" y="4005064"/>
            <a:ext cx="3816424" cy="2232248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</p:spPr>
        <p:txBody>
          <a:bodyPr>
            <a:noAutofit/>
          </a:bodyPr>
          <a:lstStyle/>
          <a:p>
            <a:r>
              <a:rPr lang="ru-RU" sz="1200" b="1" u="sng" dirty="0" smtClean="0">
                <a:solidFill>
                  <a:srgbClr val="000000"/>
                </a:solidFill>
                <a:latin typeface="Calibri" pitchFamily="34" charset="0"/>
              </a:rPr>
              <a:t>Задачи частной стороны:</a:t>
            </a:r>
          </a:p>
          <a:p>
            <a:pPr marL="171450" lvl="1" indent="-171450" defTabSz="488950">
              <a:lnSpc>
                <a:spcPct val="90000"/>
              </a:lnSpc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200" dirty="0" smtClean="0">
                <a:solidFill>
                  <a:srgbClr val="000000"/>
                </a:solidFill>
                <a:latin typeface="Calibri" pitchFamily="34" charset="0"/>
              </a:rPr>
              <a:t>Финансирование </a:t>
            </a:r>
            <a:r>
              <a:rPr lang="ru-RU" sz="1200" dirty="0">
                <a:solidFill>
                  <a:srgbClr val="000000"/>
                </a:solidFill>
                <a:latin typeface="Calibri" pitchFamily="34" charset="0"/>
              </a:rPr>
              <a:t>проекта на этапе </a:t>
            </a:r>
            <a:r>
              <a:rPr lang="ru-RU" sz="1200" dirty="0" smtClean="0">
                <a:solidFill>
                  <a:srgbClr val="000000"/>
                </a:solidFill>
                <a:latin typeface="Calibri" pitchFamily="34" charset="0"/>
              </a:rPr>
              <a:t>проектирования и строительства </a:t>
            </a:r>
            <a:r>
              <a:rPr lang="ru-RU" sz="1200" dirty="0">
                <a:solidFill>
                  <a:srgbClr val="000000"/>
                </a:solidFill>
                <a:latin typeface="Calibri" pitchFamily="34" charset="0"/>
              </a:rPr>
              <a:t>за счет собственных и заемных </a:t>
            </a:r>
            <a:r>
              <a:rPr lang="ru-RU" sz="1200" dirty="0" smtClean="0">
                <a:solidFill>
                  <a:srgbClr val="000000"/>
                </a:solidFill>
                <a:latin typeface="Calibri" pitchFamily="34" charset="0"/>
              </a:rPr>
              <a:t>средств;</a:t>
            </a:r>
          </a:p>
          <a:p>
            <a:pPr marL="171450" lvl="1" indent="-171450" defTabSz="488950">
              <a:lnSpc>
                <a:spcPct val="90000"/>
              </a:lnSpc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200" dirty="0" smtClean="0">
                <a:solidFill>
                  <a:srgbClr val="000000"/>
                </a:solidFill>
                <a:latin typeface="Calibri" pitchFamily="34" charset="0"/>
              </a:rPr>
              <a:t>Проектирование (опционально);</a:t>
            </a:r>
            <a:endParaRPr lang="ru-RU" sz="1200" dirty="0">
              <a:solidFill>
                <a:srgbClr val="000000"/>
              </a:solidFill>
              <a:latin typeface="Calibri" pitchFamily="34" charset="0"/>
            </a:endParaRPr>
          </a:p>
          <a:p>
            <a:pPr marL="171450" lvl="1" indent="-171450" defTabSz="488950">
              <a:lnSpc>
                <a:spcPct val="90000"/>
              </a:lnSpc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rgbClr val="000000"/>
                </a:solidFill>
                <a:latin typeface="Calibri" pitchFamily="34" charset="0"/>
              </a:rPr>
              <a:t>Подготовка территории </a:t>
            </a:r>
            <a:r>
              <a:rPr lang="ru-RU" sz="1200" dirty="0" smtClean="0">
                <a:solidFill>
                  <a:srgbClr val="000000"/>
                </a:solidFill>
                <a:latin typeface="Calibri" pitchFamily="34" charset="0"/>
              </a:rPr>
              <a:t>строительства;</a:t>
            </a:r>
            <a:endParaRPr lang="ru-RU" sz="1200" dirty="0">
              <a:solidFill>
                <a:srgbClr val="000000"/>
              </a:solidFill>
              <a:latin typeface="Calibri" pitchFamily="34" charset="0"/>
            </a:endParaRPr>
          </a:p>
          <a:p>
            <a:pPr marL="171450" lvl="1" indent="-171450" defTabSz="488950">
              <a:lnSpc>
                <a:spcPct val="90000"/>
              </a:lnSpc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200" dirty="0" smtClean="0">
                <a:solidFill>
                  <a:srgbClr val="000000"/>
                </a:solidFill>
                <a:latin typeface="Calibri" pitchFamily="34" charset="0"/>
              </a:rPr>
              <a:t>Строительство/реконструкция объектов соглашения;</a:t>
            </a:r>
          </a:p>
          <a:p>
            <a:pPr marL="171450" lvl="1" indent="-171450" defTabSz="488950">
              <a:lnSpc>
                <a:spcPct val="90000"/>
              </a:lnSpc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200" dirty="0" smtClean="0">
                <a:solidFill>
                  <a:srgbClr val="000000"/>
                </a:solidFill>
                <a:latin typeface="Calibri" pitchFamily="34" charset="0"/>
              </a:rPr>
              <a:t>Обеспечение объекта  оборудованием;</a:t>
            </a:r>
            <a:endParaRPr lang="ru-RU" sz="1200" dirty="0">
              <a:solidFill>
                <a:srgbClr val="000000"/>
              </a:solidFill>
              <a:latin typeface="Calibri" pitchFamily="34" charset="0"/>
            </a:endParaRPr>
          </a:p>
          <a:p>
            <a:pPr marL="171450" lvl="1" indent="-171450" defTabSz="488950">
              <a:lnSpc>
                <a:spcPct val="90000"/>
              </a:lnSpc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rgbClr val="000000"/>
                </a:solidFill>
                <a:latin typeface="Calibri" pitchFamily="34" charset="0"/>
              </a:rPr>
              <a:t>Содержание </a:t>
            </a:r>
            <a:r>
              <a:rPr lang="ru-RU" sz="1200" dirty="0" smtClean="0">
                <a:solidFill>
                  <a:srgbClr val="000000"/>
                </a:solidFill>
                <a:latin typeface="Calibri" pitchFamily="34" charset="0"/>
              </a:rPr>
              <a:t>объекта и оборудования;</a:t>
            </a:r>
            <a:endParaRPr lang="ru-RU" sz="1200" dirty="0">
              <a:solidFill>
                <a:srgbClr val="000000"/>
              </a:solidFill>
              <a:latin typeface="Calibri" pitchFamily="34" charset="0"/>
            </a:endParaRPr>
          </a:p>
          <a:p>
            <a:pPr marL="171450" lvl="1" indent="-171450" defTabSz="488950">
              <a:lnSpc>
                <a:spcPct val="90000"/>
              </a:lnSpc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rgbClr val="000000"/>
                </a:solidFill>
                <a:latin typeface="Calibri" pitchFamily="34" charset="0"/>
              </a:rPr>
              <a:t>Текущий и капитальный ремонт </a:t>
            </a:r>
            <a:r>
              <a:rPr lang="ru-RU" sz="1200" dirty="0" smtClean="0">
                <a:solidFill>
                  <a:srgbClr val="000000"/>
                </a:solidFill>
                <a:latin typeface="Calibri" pitchFamily="34" charset="0"/>
              </a:rPr>
              <a:t>объекта, реновация оборудования;</a:t>
            </a:r>
            <a:endParaRPr lang="ru-RU" sz="1200" dirty="0">
              <a:solidFill>
                <a:srgbClr val="000000"/>
              </a:solidFill>
              <a:latin typeface="Calibri" pitchFamily="34" charset="0"/>
            </a:endParaRPr>
          </a:p>
          <a:p>
            <a:pPr marL="171450" lvl="1" indent="-171450" defTabSz="488950">
              <a:lnSpc>
                <a:spcPct val="90000"/>
              </a:lnSpc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rgbClr val="000000"/>
                </a:solidFill>
                <a:latin typeface="Calibri" pitchFamily="34" charset="0"/>
              </a:rPr>
              <a:t>Эксплуатация </a:t>
            </a:r>
            <a:r>
              <a:rPr lang="ru-RU" sz="1200" dirty="0" smtClean="0">
                <a:solidFill>
                  <a:srgbClr val="000000"/>
                </a:solidFill>
                <a:latin typeface="Calibri" pitchFamily="34" charset="0"/>
              </a:rPr>
              <a:t>объекта и оказание услуг в соответствии с требованиями качества.</a:t>
            </a:r>
            <a:endParaRPr lang="ru-RU" sz="1200" dirty="0">
              <a:solidFill>
                <a:srgbClr val="000000"/>
              </a:solidFill>
              <a:latin typeface="Calibri" pitchFamily="34" charset="0"/>
            </a:endParaRPr>
          </a:p>
          <a:p>
            <a:pPr marL="0" lvl="1" defTabSz="488950">
              <a:lnSpc>
                <a:spcPct val="90000"/>
              </a:lnSpc>
              <a:buClr>
                <a:srgbClr val="E78A00">
                  <a:lumMod val="75000"/>
                </a:srgbClr>
              </a:buClr>
            </a:pPr>
            <a:endParaRPr lang="ru-RU" sz="1200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7" name="TextBox 25"/>
          <p:cNvSpPr txBox="1">
            <a:spLocks noChangeArrowheads="1"/>
          </p:cNvSpPr>
          <p:nvPr/>
        </p:nvSpPr>
        <p:spPr bwMode="auto">
          <a:xfrm>
            <a:off x="4860032" y="4005064"/>
            <a:ext cx="3888433" cy="2232248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</p:spPr>
        <p:txBody>
          <a:bodyPr>
            <a:noAutofit/>
          </a:bodyPr>
          <a:lstStyle/>
          <a:p>
            <a:r>
              <a:rPr lang="ru-RU" sz="1200" b="1" u="sng" dirty="0" smtClean="0">
                <a:solidFill>
                  <a:srgbClr val="000000"/>
                </a:solidFill>
                <a:latin typeface="Calibri" pitchFamily="34" charset="0"/>
              </a:rPr>
              <a:t>Задачи публичной стороны:</a:t>
            </a:r>
            <a:endParaRPr lang="ru-RU" sz="1200" b="1" u="sng" dirty="0">
              <a:solidFill>
                <a:srgbClr val="000000"/>
              </a:solidFill>
              <a:latin typeface="Calibri" pitchFamily="34" charset="0"/>
            </a:endParaRPr>
          </a:p>
          <a:p>
            <a:pPr marL="171450" lvl="1" indent="-171450" defTabSz="488950">
              <a:lnSpc>
                <a:spcPct val="90000"/>
              </a:lnSpc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200" dirty="0" smtClean="0">
                <a:solidFill>
                  <a:srgbClr val="000000"/>
                </a:solidFill>
                <a:latin typeface="Calibri" pitchFamily="34" charset="0"/>
              </a:rPr>
              <a:t>Организация межведомственного взаимодействия для </a:t>
            </a:r>
            <a:r>
              <a:rPr lang="ru-RU" sz="1200" dirty="0">
                <a:solidFill>
                  <a:srgbClr val="000000"/>
                </a:solidFill>
                <a:latin typeface="Calibri" pitchFamily="34" charset="0"/>
              </a:rPr>
              <a:t>согласования параметров концессионного </a:t>
            </a:r>
            <a:r>
              <a:rPr lang="ru-RU" sz="1200" dirty="0" smtClean="0">
                <a:solidFill>
                  <a:srgbClr val="000000"/>
                </a:solidFill>
                <a:latin typeface="Calibri" pitchFamily="34" charset="0"/>
              </a:rPr>
              <a:t>проекта;</a:t>
            </a:r>
            <a:endParaRPr lang="ru-RU" sz="1200" dirty="0">
              <a:solidFill>
                <a:srgbClr val="000000"/>
              </a:solidFill>
              <a:latin typeface="Calibri" pitchFamily="34" charset="0"/>
            </a:endParaRPr>
          </a:p>
          <a:p>
            <a:pPr marL="171450" lvl="1" indent="-171450" defTabSz="488950">
              <a:lnSpc>
                <a:spcPct val="90000"/>
              </a:lnSpc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200" dirty="0" smtClean="0">
                <a:solidFill>
                  <a:srgbClr val="000000"/>
                </a:solidFill>
                <a:latin typeface="Calibri" pitchFamily="34" charset="0"/>
              </a:rPr>
              <a:t>Определение функционально-технических</a:t>
            </a:r>
            <a:r>
              <a:rPr lang="ru-RU" sz="1200" dirty="0">
                <a:solidFill>
                  <a:srgbClr val="000000"/>
                </a:solidFill>
                <a:latin typeface="Calibri" pitchFamily="34" charset="0"/>
              </a:rPr>
              <a:t>, эксплуатационных, потребительских характеристик </a:t>
            </a:r>
            <a:r>
              <a:rPr lang="ru-RU" sz="1200" dirty="0" smtClean="0">
                <a:solidFill>
                  <a:srgbClr val="000000"/>
                </a:solidFill>
                <a:latin typeface="Calibri" pitchFamily="34" charset="0"/>
              </a:rPr>
              <a:t>проекта (объектов и оборудования);</a:t>
            </a:r>
            <a:endParaRPr lang="ru-RU" sz="1200" dirty="0">
              <a:solidFill>
                <a:srgbClr val="000000"/>
              </a:solidFill>
              <a:latin typeface="Calibri" pitchFamily="34" charset="0"/>
            </a:endParaRPr>
          </a:p>
          <a:p>
            <a:pPr marL="171450" lvl="1" indent="-171450" defTabSz="488950">
              <a:lnSpc>
                <a:spcPct val="90000"/>
              </a:lnSpc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200" dirty="0" smtClean="0">
                <a:solidFill>
                  <a:srgbClr val="000000"/>
                </a:solidFill>
                <a:latin typeface="Calibri" pitchFamily="34" charset="0"/>
              </a:rPr>
              <a:t>Со-финансирование </a:t>
            </a:r>
            <a:r>
              <a:rPr lang="ru-RU" sz="1200" dirty="0">
                <a:solidFill>
                  <a:srgbClr val="000000"/>
                </a:solidFill>
                <a:latin typeface="Calibri" pitchFamily="34" charset="0"/>
              </a:rPr>
              <a:t>проекта </a:t>
            </a:r>
            <a:r>
              <a:rPr lang="ru-RU" sz="1200" dirty="0" smtClean="0">
                <a:solidFill>
                  <a:srgbClr val="000000"/>
                </a:solidFill>
                <a:latin typeface="Calibri" pitchFamily="34" charset="0"/>
              </a:rPr>
              <a:t>на этапе </a:t>
            </a:r>
            <a:r>
              <a:rPr lang="ru-RU" sz="1200" dirty="0">
                <a:solidFill>
                  <a:srgbClr val="000000"/>
                </a:solidFill>
                <a:latin typeface="Calibri" pitchFamily="34" charset="0"/>
              </a:rPr>
              <a:t>проектирования и </a:t>
            </a:r>
            <a:r>
              <a:rPr lang="ru-RU" sz="1200" dirty="0" smtClean="0">
                <a:solidFill>
                  <a:srgbClr val="000000"/>
                </a:solidFill>
                <a:latin typeface="Calibri" pitchFamily="34" charset="0"/>
              </a:rPr>
              <a:t>строительства (опционально);</a:t>
            </a:r>
            <a:endParaRPr lang="ru-RU" sz="1200" dirty="0">
              <a:solidFill>
                <a:srgbClr val="000000"/>
              </a:solidFill>
              <a:latin typeface="Calibri" pitchFamily="34" charset="0"/>
            </a:endParaRPr>
          </a:p>
          <a:p>
            <a:pPr marL="171450" lvl="1" indent="-171450" defTabSz="488950">
              <a:lnSpc>
                <a:spcPct val="90000"/>
              </a:lnSpc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200" dirty="0" smtClean="0">
                <a:solidFill>
                  <a:srgbClr val="000000"/>
                </a:solidFill>
                <a:latin typeface="Calibri" pitchFamily="34" charset="0"/>
              </a:rPr>
              <a:t>Контроль </a:t>
            </a:r>
            <a:r>
              <a:rPr lang="ru-RU" sz="1200" dirty="0">
                <a:solidFill>
                  <a:srgbClr val="000000"/>
                </a:solidFill>
                <a:latin typeface="Calibri" pitchFamily="34" charset="0"/>
              </a:rPr>
              <a:t>деятельности частной </a:t>
            </a:r>
            <a:r>
              <a:rPr lang="ru-RU" sz="1200" dirty="0" smtClean="0">
                <a:solidFill>
                  <a:srgbClr val="000000"/>
                </a:solidFill>
                <a:latin typeface="Calibri" pitchFamily="34" charset="0"/>
              </a:rPr>
              <a:t>стороны;</a:t>
            </a:r>
            <a:endParaRPr lang="ru-RU" sz="1200" dirty="0">
              <a:solidFill>
                <a:srgbClr val="000000"/>
              </a:solidFill>
              <a:latin typeface="Calibri" pitchFamily="34" charset="0"/>
            </a:endParaRPr>
          </a:p>
          <a:p>
            <a:pPr marL="171450" lvl="1" indent="-171450" defTabSz="488950">
              <a:lnSpc>
                <a:spcPct val="90000"/>
              </a:lnSpc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200" dirty="0" smtClean="0">
                <a:solidFill>
                  <a:srgbClr val="000000"/>
                </a:solidFill>
                <a:latin typeface="Calibri" pitchFamily="34" charset="0"/>
              </a:rPr>
              <a:t>Осуществление </a:t>
            </a:r>
            <a:r>
              <a:rPr lang="ru-RU" sz="1200" dirty="0">
                <a:solidFill>
                  <a:srgbClr val="000000"/>
                </a:solidFill>
                <a:latin typeface="Calibri" pitchFamily="34" charset="0"/>
              </a:rPr>
              <a:t>регулярных выплат Концессионеру в целях компенсации его затрат на строительство и эксплуатацию </a:t>
            </a:r>
            <a:r>
              <a:rPr lang="ru-RU" sz="1200" dirty="0" smtClean="0">
                <a:solidFill>
                  <a:srgbClr val="000000"/>
                </a:solidFill>
                <a:latin typeface="Calibri" pitchFamily="34" charset="0"/>
              </a:rPr>
              <a:t>объекта </a:t>
            </a:r>
            <a:r>
              <a:rPr lang="ru-RU" sz="1200" dirty="0">
                <a:solidFill>
                  <a:srgbClr val="000000"/>
                </a:solidFill>
                <a:latin typeface="Calibri" pitchFamily="34" charset="0"/>
              </a:rPr>
              <a:t>(Плата концедента</a:t>
            </a:r>
            <a:r>
              <a:rPr lang="ru-RU" sz="1200" dirty="0" smtClean="0">
                <a:solidFill>
                  <a:srgbClr val="000000"/>
                </a:solidFill>
                <a:latin typeface="Calibri" pitchFamily="34" charset="0"/>
              </a:rPr>
              <a:t>).</a:t>
            </a:r>
            <a:endParaRPr lang="ru-RU" sz="1200" dirty="0">
              <a:solidFill>
                <a:srgbClr val="0070C0"/>
              </a:solidFill>
              <a:latin typeface="Calibri" pitchFamily="34" charset="0"/>
            </a:endParaRPr>
          </a:p>
          <a:p>
            <a:endParaRPr lang="ru-RU" sz="1200" dirty="0" smtClean="0">
              <a:solidFill>
                <a:srgbClr val="0070C0"/>
              </a:solidFill>
              <a:latin typeface="Calibri" pitchFamily="34" charset="0"/>
            </a:endParaRPr>
          </a:p>
          <a:p>
            <a:endParaRPr lang="ru-RU" sz="1200" dirty="0" smtClean="0">
              <a:solidFill>
                <a:srgbClr val="0070C0"/>
              </a:solidFill>
              <a:latin typeface="Calibri" pitchFamily="34" charset="0"/>
            </a:endParaRPr>
          </a:p>
          <a:p>
            <a:endParaRPr lang="ru-RU" sz="1200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8" name="TextBox 25"/>
          <p:cNvSpPr txBox="1">
            <a:spLocks noChangeArrowheads="1"/>
          </p:cNvSpPr>
          <p:nvPr/>
        </p:nvSpPr>
        <p:spPr bwMode="auto">
          <a:xfrm>
            <a:off x="971600" y="1124744"/>
            <a:ext cx="7776865" cy="2736304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</p:spPr>
        <p:txBody>
          <a:bodyPr>
            <a:noAutofit/>
          </a:bodyPr>
          <a:lstStyle/>
          <a:p>
            <a:pPr algn="just"/>
            <a:r>
              <a:rPr lang="ru-RU" sz="1200" u="sng" dirty="0" smtClean="0">
                <a:latin typeface="Calibri" pitchFamily="34" charset="0"/>
              </a:rPr>
              <a:t>Цель </a:t>
            </a:r>
            <a:r>
              <a:rPr lang="ru-RU" sz="1200" u="sng" dirty="0">
                <a:latin typeface="Calibri" pitchFamily="34" charset="0"/>
              </a:rPr>
              <a:t>проекта:</a:t>
            </a:r>
            <a:r>
              <a:rPr lang="ru-RU" sz="1200" dirty="0">
                <a:latin typeface="Calibri" pitchFamily="34" charset="0"/>
              </a:rPr>
              <a:t> </a:t>
            </a:r>
            <a:r>
              <a:rPr lang="ru-RU" sz="1200" dirty="0" smtClean="0">
                <a:latin typeface="Calibri" pitchFamily="34" charset="0"/>
              </a:rPr>
              <a:t>Обеспечение </a:t>
            </a:r>
            <a:r>
              <a:rPr lang="ru-RU" sz="1200" dirty="0">
                <a:latin typeface="Calibri" pitchFamily="34" charset="0"/>
              </a:rPr>
              <a:t>населения </a:t>
            </a:r>
            <a:r>
              <a:rPr lang="ru-RU" sz="1200" dirty="0" smtClean="0">
                <a:latin typeface="Calibri" pitchFamily="34" charset="0"/>
              </a:rPr>
              <a:t>социальными услугами, через создание объектов </a:t>
            </a:r>
            <a:r>
              <a:rPr lang="ru-RU" sz="1200" dirty="0">
                <a:latin typeface="Calibri" pitchFamily="34" charset="0"/>
              </a:rPr>
              <a:t>социальной </a:t>
            </a:r>
            <a:r>
              <a:rPr lang="ru-RU" sz="1200" dirty="0" smtClean="0">
                <a:latin typeface="Calibri" pitchFamily="34" charset="0"/>
              </a:rPr>
              <a:t>инфраструктуры, обеспечения качества создаваемых объектов и оказываемых услуг, привлечение внебюджетных источников финансирования для равномерного распределения нагрузки на бюджет на долгосрочном периоде.</a:t>
            </a:r>
          </a:p>
          <a:p>
            <a:pPr algn="just">
              <a:spcBef>
                <a:spcPts val="600"/>
              </a:spcBef>
            </a:pPr>
            <a:r>
              <a:rPr lang="ru-RU" sz="1200" u="sng" dirty="0" smtClean="0">
                <a:latin typeface="Calibri" pitchFamily="34" charset="0"/>
              </a:rPr>
              <a:t>Задачи </a:t>
            </a:r>
            <a:r>
              <a:rPr lang="ru-RU" sz="1200" u="sng" dirty="0">
                <a:latin typeface="Calibri" pitchFamily="34" charset="0"/>
              </a:rPr>
              <a:t>проекта: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200" dirty="0">
                <a:latin typeface="Calibri" pitchFamily="34" charset="0"/>
              </a:rPr>
              <a:t>привлечение Инвесторов на приемлемых для Концедента условиях;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200" dirty="0">
                <a:latin typeface="Calibri" pitchFamily="34" charset="0"/>
              </a:rPr>
              <a:t>строительство / реконструкция Объекта в соответствии с установленными требованиями в отношении качества, сроков и иных условий Концессионного соглашения («КС»);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200" dirty="0">
                <a:latin typeface="Calibri" pitchFamily="34" charset="0"/>
              </a:rPr>
              <a:t>организация эксплуатации (технического обслуживания) </a:t>
            </a:r>
            <a:r>
              <a:rPr lang="ru-RU" sz="1200" dirty="0" smtClean="0">
                <a:latin typeface="Calibri" pitchFamily="34" charset="0"/>
              </a:rPr>
              <a:t>объектов </a:t>
            </a:r>
            <a:r>
              <a:rPr lang="ru-RU" sz="1200" dirty="0">
                <a:latin typeface="Calibri" pitchFamily="34" charset="0"/>
              </a:rPr>
              <a:t>при условии контроля со стороны Концедента и исполнения Концессионером требований к технико-эксплуатационным </a:t>
            </a:r>
            <a:r>
              <a:rPr lang="ru-RU" sz="1200" dirty="0" smtClean="0">
                <a:latin typeface="Calibri" pitchFamily="34" charset="0"/>
              </a:rPr>
              <a:t>показателям;</a:t>
            </a:r>
            <a:endParaRPr lang="ru-RU" sz="1200" dirty="0">
              <a:latin typeface="Calibri" pitchFamily="34" charset="0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200" dirty="0">
                <a:latin typeface="Calibri" pitchFamily="34" charset="0"/>
              </a:rPr>
              <a:t>обеспечение </a:t>
            </a:r>
            <a:r>
              <a:rPr lang="ru-RU" sz="1200" dirty="0" smtClean="0">
                <a:latin typeface="Calibri" pitchFamily="34" charset="0"/>
              </a:rPr>
              <a:t>баланса интересов конечных потребителей (доступность объекта</a:t>
            </a:r>
            <a:r>
              <a:rPr lang="ru-RU" sz="1200" dirty="0">
                <a:latin typeface="Calibri" pitchFamily="34" charset="0"/>
              </a:rPr>
              <a:t>, надлежащее качество), Концессионера (обеспечение удовлетворительных показателей окупаемости инвестиций) и Концедента (минимизация финансовой нагрузки на бюджет, выполнение социально-значимых функций);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200" dirty="0">
                <a:latin typeface="Calibri" pitchFamily="34" charset="0"/>
              </a:rPr>
              <a:t>получение </a:t>
            </a:r>
            <a:r>
              <a:rPr lang="ru-RU" sz="1200" dirty="0" err="1">
                <a:latin typeface="Calibri" pitchFamily="34" charset="0"/>
              </a:rPr>
              <a:t>Концедентом</a:t>
            </a:r>
            <a:r>
              <a:rPr lang="ru-RU" sz="1200" dirty="0">
                <a:latin typeface="Calibri" pitchFamily="34" charset="0"/>
              </a:rPr>
              <a:t> эффективно работающего инфраструктурного </a:t>
            </a:r>
            <a:r>
              <a:rPr lang="ru-RU" sz="1200" dirty="0" smtClean="0">
                <a:latin typeface="Calibri" pitchFamily="34" charset="0"/>
              </a:rPr>
              <a:t>объекта по истечении </a:t>
            </a:r>
            <a:r>
              <a:rPr lang="ru-RU" sz="1200" dirty="0">
                <a:latin typeface="Calibri" pitchFamily="34" charset="0"/>
              </a:rPr>
              <a:t>срока действия Концессионного </a:t>
            </a:r>
            <a:r>
              <a:rPr lang="ru-RU" sz="1200" dirty="0" smtClean="0">
                <a:latin typeface="Calibri" pitchFamily="34" charset="0"/>
              </a:rPr>
              <a:t>соглашения.</a:t>
            </a:r>
            <a:endParaRPr lang="ru-RU" sz="12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0518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043608" y="426730"/>
            <a:ext cx="621015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ru-RU" sz="2000" b="1" kern="0" dirty="0">
                <a:solidFill>
                  <a:srgbClr val="00703C"/>
                </a:solidFill>
                <a:latin typeface="Arial" pitchFamily="34" charset="0"/>
              </a:rPr>
              <a:t>Концессии для объектов социального назначения (детсад / школа)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55576" y="1038795"/>
            <a:ext cx="3888432" cy="1954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spcBef>
                <a:spcPts val="300"/>
              </a:spcBef>
              <a:spcAft>
                <a:spcPts val="0"/>
              </a:spcAft>
            </a:pPr>
            <a:r>
              <a:rPr lang="ru-RU" sz="1100" b="1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Предлагаемый продукт</a:t>
            </a:r>
            <a:r>
              <a:rPr lang="ru-RU" sz="11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: </a:t>
            </a:r>
            <a:r>
              <a:rPr lang="ru-RU" sz="1100" dirty="0" smtClean="0">
                <a:solidFill>
                  <a:schemeClr val="tx1"/>
                </a:solidFill>
                <a:latin typeface="Calibri" panose="020F0502020204030204" pitchFamily="34" charset="0"/>
              </a:rPr>
              <a:t>Создание/реконструкция и последующая </a:t>
            </a:r>
            <a:r>
              <a:rPr lang="ru-RU" sz="1100" dirty="0" smtClean="0">
                <a:latin typeface="Calibri" panose="020F0502020204030204" pitchFamily="34" charset="0"/>
              </a:rPr>
              <a:t>эксплуатация </a:t>
            </a:r>
            <a:r>
              <a:rPr lang="ru-RU" sz="1100" dirty="0">
                <a:latin typeface="Calibri" panose="020F0502020204030204" pitchFamily="34" charset="0"/>
              </a:rPr>
              <a:t>объектов </a:t>
            </a:r>
            <a:r>
              <a:rPr lang="ru-RU" sz="1100" dirty="0" smtClean="0">
                <a:latin typeface="Calibri" panose="020F0502020204030204" pitchFamily="34" charset="0"/>
              </a:rPr>
              <a:t>образования на основе концессии</a:t>
            </a:r>
            <a:endParaRPr lang="ru-RU" sz="11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algn="just"/>
            <a:r>
              <a:rPr lang="ru-RU" sz="1100" b="1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Возможный бюджет проекта</a:t>
            </a:r>
            <a:r>
              <a:rPr lang="ru-RU" sz="1100" dirty="0" smtClean="0">
                <a:solidFill>
                  <a:schemeClr val="tx1"/>
                </a:solidFill>
                <a:latin typeface="Calibri" panose="020F0502020204030204" pitchFamily="34" charset="0"/>
              </a:rPr>
              <a:t>: от 100 до 1500 млн руб.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  <a:latin typeface="Calibri" panose="020F0502020204030204" pitchFamily="34" charset="0"/>
              </a:rPr>
              <a:t>Бюджет проекта формируется за счет:</a:t>
            </a:r>
          </a:p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ru-RU" sz="1100" dirty="0" smtClean="0">
                <a:solidFill>
                  <a:schemeClr val="tx1"/>
                </a:solidFill>
                <a:latin typeface="Calibri" panose="020F0502020204030204" pitchFamily="34" charset="0"/>
              </a:rPr>
              <a:t>Средств частного инвестора  - 30%</a:t>
            </a:r>
          </a:p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ru-RU" sz="1100" dirty="0" smtClean="0">
                <a:solidFill>
                  <a:schemeClr val="tx1"/>
                </a:solidFill>
                <a:latin typeface="Calibri" panose="020F0502020204030204" pitchFamily="34" charset="0"/>
              </a:rPr>
              <a:t>Кредитных средств –70%</a:t>
            </a:r>
          </a:p>
          <a:p>
            <a:pPr algn="just"/>
            <a:r>
              <a:rPr lang="ru-RU" sz="1100" b="1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Возврат средств:</a:t>
            </a:r>
            <a:r>
              <a:rPr lang="ru-RU" sz="11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за счет выплачиваемой </a:t>
            </a:r>
            <a:r>
              <a:rPr lang="ru-RU" sz="11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Концедентом</a:t>
            </a:r>
            <a:r>
              <a:rPr lang="ru-RU" sz="11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установленной </a:t>
            </a:r>
            <a:r>
              <a:rPr lang="ru-RU" sz="1100" dirty="0">
                <a:solidFill>
                  <a:schemeClr val="tx1"/>
                </a:solidFill>
                <a:latin typeface="Calibri" panose="020F0502020204030204" pitchFamily="34" charset="0"/>
              </a:rPr>
              <a:t>в КС </a:t>
            </a:r>
            <a:r>
              <a:rPr lang="ru-RU" sz="1100" dirty="0" smtClean="0">
                <a:solidFill>
                  <a:schemeClr val="tx1"/>
                </a:solidFill>
                <a:latin typeface="Calibri" panose="020F0502020204030204" pitchFamily="34" charset="0"/>
              </a:rPr>
              <a:t>платы Концедента,</a:t>
            </a:r>
            <a:r>
              <a:rPr lang="ru-RU" sz="1100" dirty="0" smtClean="0">
                <a:latin typeface="Calibri" panose="020F0502020204030204" pitchFamily="34" charset="0"/>
              </a:rPr>
              <a:t> </a:t>
            </a:r>
            <a:r>
              <a:rPr lang="ru-RU" sz="1100" dirty="0" smtClean="0">
                <a:solidFill>
                  <a:schemeClr val="tx1"/>
                </a:solidFill>
                <a:latin typeface="Calibri" panose="020F0502020204030204" pitchFamily="34" charset="0"/>
              </a:rPr>
              <a:t>обеспечивающей возврат как собственных, так и кредитных средств</a:t>
            </a:r>
          </a:p>
          <a:p>
            <a:pPr algn="just"/>
            <a:r>
              <a:rPr lang="ru-RU" sz="1100" b="1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Срок концессии</a:t>
            </a:r>
            <a:r>
              <a:rPr lang="ru-RU" sz="1100" dirty="0" smtClean="0">
                <a:solidFill>
                  <a:schemeClr val="tx1"/>
                </a:solidFill>
                <a:latin typeface="Calibri" panose="020F0502020204030204" pitchFamily="34" charset="0"/>
              </a:rPr>
              <a:t>: 5 - 15 лет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860032" y="3501008"/>
            <a:ext cx="387467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u="sng" dirty="0" smtClean="0">
                <a:solidFill>
                  <a:schemeClr val="tx1"/>
                </a:solidFill>
              </a:rPr>
              <a:t>Как это работает:</a:t>
            </a:r>
          </a:p>
          <a:p>
            <a:pPr marL="180975" indent="-180975">
              <a:buFont typeface="+mj-lt"/>
              <a:buAutoNum type="arabicPeriod"/>
            </a:pPr>
            <a:r>
              <a:rPr lang="ru-RU" sz="1100" dirty="0">
                <a:latin typeface="Calibri" panose="020F0502020204030204" pitchFamily="34" charset="0"/>
              </a:rPr>
              <a:t>Средства инициатора проекта и кредитные средства используются для проектирования, </a:t>
            </a:r>
            <a:r>
              <a:rPr lang="ru-RU" sz="1100" dirty="0" smtClean="0">
                <a:latin typeface="Calibri" panose="020F0502020204030204" pitchFamily="34" charset="0"/>
              </a:rPr>
              <a:t>модернизации / реконструкции объектов, а также на приобретение и монтаж оборудования, необходимого для организации учебного процесса</a:t>
            </a:r>
            <a:endParaRPr lang="ru-RU" sz="1100" dirty="0">
              <a:latin typeface="Calibri" panose="020F0502020204030204" pitchFamily="34" charset="0"/>
            </a:endParaRPr>
          </a:p>
          <a:p>
            <a:pPr marL="180975" indent="-180975">
              <a:buFont typeface="+mj-lt"/>
              <a:buAutoNum type="arabicPeriod"/>
            </a:pPr>
            <a:r>
              <a:rPr lang="ru-RU" sz="1100" dirty="0">
                <a:latin typeface="Calibri" panose="020F0502020204030204" pitchFamily="34" charset="0"/>
              </a:rPr>
              <a:t>Концессионер</a:t>
            </a:r>
            <a:r>
              <a:rPr lang="en-US" sz="1100" dirty="0">
                <a:latin typeface="Calibri" panose="020F0502020204030204" pitchFamily="34" charset="0"/>
              </a:rPr>
              <a:t> </a:t>
            </a:r>
            <a:r>
              <a:rPr lang="ru-RU" sz="1100" dirty="0">
                <a:latin typeface="Calibri" panose="020F0502020204030204" pitchFamily="34" charset="0"/>
              </a:rPr>
              <a:t>осуществляет </a:t>
            </a:r>
            <a:r>
              <a:rPr lang="ru-RU" sz="1100" dirty="0" smtClean="0">
                <a:latin typeface="Calibri" panose="020F0502020204030204" pitchFamily="34" charset="0"/>
              </a:rPr>
              <a:t>обслуживание объектов и оборудования (техническую эксплуатацию) в соответствии с требованиями установленными КС</a:t>
            </a:r>
            <a:endParaRPr lang="ru-RU" sz="1100" dirty="0">
              <a:latin typeface="Calibri" panose="020F0502020204030204" pitchFamily="34" charset="0"/>
            </a:endParaRPr>
          </a:p>
          <a:p>
            <a:pPr marL="180975" indent="-180975">
              <a:buFont typeface="+mj-lt"/>
              <a:buAutoNum type="arabicPeriod"/>
            </a:pPr>
            <a:r>
              <a:rPr lang="ru-RU" sz="1100" dirty="0" err="1">
                <a:latin typeface="Calibri" panose="020F0502020204030204" pitchFamily="34" charset="0"/>
              </a:rPr>
              <a:t>Концедент</a:t>
            </a:r>
            <a:r>
              <a:rPr lang="ru-RU" sz="1100" dirty="0">
                <a:latin typeface="Calibri" panose="020F0502020204030204" pitchFamily="34" charset="0"/>
              </a:rPr>
              <a:t> выплачивает </a:t>
            </a:r>
            <a:r>
              <a:rPr lang="ru-RU" sz="1100" dirty="0" smtClean="0">
                <a:latin typeface="Calibri" panose="020F0502020204030204" pitchFamily="34" charset="0"/>
              </a:rPr>
              <a:t>установленную </a:t>
            </a:r>
            <a:r>
              <a:rPr lang="ru-RU" sz="1100" dirty="0">
                <a:latin typeface="Calibri" panose="020F0502020204030204" pitchFamily="34" charset="0"/>
              </a:rPr>
              <a:t>в КС плату </a:t>
            </a:r>
            <a:r>
              <a:rPr lang="ru-RU" sz="1100" dirty="0" smtClean="0">
                <a:latin typeface="Calibri" panose="020F0502020204030204" pitchFamily="34" charset="0"/>
              </a:rPr>
              <a:t>Концедента, </a:t>
            </a:r>
            <a:r>
              <a:rPr lang="ru-RU" sz="1100" dirty="0">
                <a:latin typeface="Calibri" panose="020F0502020204030204" pitchFamily="34" charset="0"/>
              </a:rPr>
              <a:t>обеспечивающую возврат вложенных средств (собственных и кредитных)</a:t>
            </a:r>
            <a:r>
              <a:rPr lang="en-US" sz="1100" dirty="0">
                <a:latin typeface="Calibri" panose="020F0502020204030204" pitchFamily="34" charset="0"/>
              </a:rPr>
              <a:t>, </a:t>
            </a:r>
            <a:r>
              <a:rPr lang="ru-RU" sz="1100" dirty="0">
                <a:latin typeface="Calibri" panose="020F0502020204030204" pitchFamily="34" charset="0"/>
              </a:rPr>
              <a:t>включая доходность </a:t>
            </a:r>
            <a:r>
              <a:rPr lang="ru-RU" sz="1100" dirty="0" smtClean="0">
                <a:latin typeface="Calibri" panose="020F0502020204030204" pitchFamily="34" charset="0"/>
              </a:rPr>
              <a:t>Концессионера</a:t>
            </a:r>
          </a:p>
          <a:p>
            <a:pPr marL="180975" indent="-180975">
              <a:buFont typeface="+mj-lt"/>
              <a:buAutoNum type="arabicPeriod"/>
            </a:pPr>
            <a:r>
              <a:rPr lang="ru-RU" sz="1100" dirty="0">
                <a:latin typeface="Calibri" panose="020F0502020204030204" pitchFamily="34" charset="0"/>
              </a:rPr>
              <a:t>Передача объектов </a:t>
            </a:r>
            <a:r>
              <a:rPr lang="ru-RU" sz="1100" dirty="0" err="1">
                <a:latin typeface="Calibri" panose="020F0502020204030204" pitchFamily="34" charset="0"/>
              </a:rPr>
              <a:t>Концеденту</a:t>
            </a:r>
            <a:r>
              <a:rPr lang="ru-RU" sz="1100" dirty="0">
                <a:latin typeface="Calibri" panose="020F0502020204030204" pitchFamily="34" charset="0"/>
              </a:rPr>
              <a:t> по окончании </a:t>
            </a:r>
            <a:r>
              <a:rPr lang="ru-RU" sz="1100" dirty="0" smtClean="0">
                <a:latin typeface="Calibri" panose="020F0502020204030204" pitchFamily="34" charset="0"/>
              </a:rPr>
              <a:t>срока</a:t>
            </a:r>
            <a:endParaRPr lang="ru-RU" sz="1100" dirty="0">
              <a:latin typeface="Calibri" panose="020F0502020204030204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7994564"/>
              </p:ext>
            </p:extLst>
          </p:nvPr>
        </p:nvGraphicFramePr>
        <p:xfrm>
          <a:off x="755576" y="3248000"/>
          <a:ext cx="3816424" cy="3039616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816424"/>
              </a:tblGrid>
              <a:tr h="620296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alibri" panose="020F0502020204030204" pitchFamily="34" charset="0"/>
                        </a:rPr>
                        <a:t>Подбор инвестора/спонсора для реализации проекта из числа надежных клиентов банка, имеющих опыт строительства</a:t>
                      </a:r>
                      <a:r>
                        <a:rPr lang="ru-RU" sz="1200" baseline="0" dirty="0" smtClean="0">
                          <a:latin typeface="Calibri" panose="020F0502020204030204" pitchFamily="34" charset="0"/>
                        </a:rPr>
                        <a:t> и эксплуатации аналогичных объектов в регионе</a:t>
                      </a:r>
                      <a:endParaRPr lang="ru-RU" sz="12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620296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alibri" panose="020F0502020204030204" pitchFamily="34" charset="0"/>
                        </a:rPr>
                        <a:t>Проведение технической</a:t>
                      </a:r>
                      <a:r>
                        <a:rPr lang="ru-RU" sz="1200" baseline="0" dirty="0" smtClean="0">
                          <a:latin typeface="Calibri" panose="020F0502020204030204" pitchFamily="34" charset="0"/>
                        </a:rPr>
                        <a:t>, финансовой экспертиз проекта для подтверждения бюджета проекта и определение оптимального размера и сроков осуществления платы Концедента</a:t>
                      </a:r>
                      <a:endParaRPr lang="ru-RU" sz="12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479296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alibri" panose="020F0502020204030204" pitchFamily="34" charset="0"/>
                        </a:rPr>
                        <a:t>Подготовка</a:t>
                      </a:r>
                      <a:r>
                        <a:rPr lang="ru-RU" sz="1200" baseline="0" dirty="0" smtClean="0">
                          <a:latin typeface="Calibri" panose="020F0502020204030204" pitchFamily="34" charset="0"/>
                        </a:rPr>
                        <a:t> Предложения частного инвестора и сопровождение процедуры заключения соглашения</a:t>
                      </a:r>
                      <a:endParaRPr lang="ru-RU" sz="12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31467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alibri" panose="020F0502020204030204" pitchFamily="34" charset="0"/>
                        </a:rPr>
                        <a:t>Предоставление</a:t>
                      </a:r>
                      <a:r>
                        <a:rPr lang="ru-RU" sz="1200" baseline="0" dirty="0" smtClean="0">
                          <a:latin typeface="Calibri" panose="020F0502020204030204" pitchFamily="34" charset="0"/>
                        </a:rPr>
                        <a:t> финансирования для реализации проекта</a:t>
                      </a:r>
                      <a:endParaRPr lang="ru-RU" sz="12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31467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alibri" panose="020F0502020204030204" pitchFamily="34" charset="0"/>
                        </a:rPr>
                        <a:t>Создание/реконструкция и последующая техническая эксплуатация объектов</a:t>
                      </a:r>
                      <a:endParaRPr lang="ru-RU" sz="12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755576" y="2955726"/>
            <a:ext cx="38164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u="sng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Предложение Сбербанка</a:t>
            </a:r>
            <a:endParaRPr lang="ru-RU" sz="1200" b="1" u="sng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124744"/>
            <a:ext cx="4029075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393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 smtClean="0"/>
              <a:t>Раскрытие информации</a:t>
            </a:r>
          </a:p>
        </p:txBody>
      </p:sp>
      <p:sp>
        <p:nvSpPr>
          <p:cNvPr id="27651" name="Прямоугольник 2"/>
          <p:cNvSpPr>
            <a:spLocks noChangeArrowheads="1"/>
          </p:cNvSpPr>
          <p:nvPr/>
        </p:nvSpPr>
        <p:spPr bwMode="auto">
          <a:xfrm>
            <a:off x="580297" y="903293"/>
            <a:ext cx="8402515" cy="5349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 eaLnBrk="0" hangingPunct="0">
              <a:defRPr sz="1200">
                <a:solidFill>
                  <a:srgbClr val="000000"/>
                </a:solidFill>
                <a:latin typeface="Arial" pitchFamily="34" charset="0"/>
              </a:defRPr>
            </a:lvl2pPr>
            <a:lvl3pPr marL="1143000" indent="-228600" eaLnBrk="0" hangingPunct="0">
              <a:defRPr sz="1200">
                <a:solidFill>
                  <a:srgbClr val="000000"/>
                </a:solidFill>
                <a:latin typeface="Arial" pitchFamily="34" charset="0"/>
              </a:defRPr>
            </a:lvl3pPr>
            <a:lvl4pPr marL="1600200" indent="-228600" eaLnBrk="0" hangingPunct="0">
              <a:defRPr sz="1200">
                <a:solidFill>
                  <a:srgbClr val="000000"/>
                </a:solidFill>
                <a:latin typeface="Arial" pitchFamily="34" charset="0"/>
              </a:defRPr>
            </a:lvl4pPr>
            <a:lvl5pPr marL="2057400" indent="-228600" eaLnBrk="0" hangingPunct="0">
              <a:defRPr sz="1200">
                <a:solidFill>
                  <a:srgbClr val="000000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8080"/>
              </a:buClr>
              <a:buSzPct val="85000"/>
              <a:buFont typeface="Wingdings" pitchFamily="2" charset="2"/>
              <a:defRPr sz="1200">
                <a:solidFill>
                  <a:srgbClr val="000000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8080"/>
              </a:buClr>
              <a:buSzPct val="85000"/>
              <a:buFont typeface="Wingdings" pitchFamily="2" charset="2"/>
              <a:defRPr sz="1200">
                <a:solidFill>
                  <a:srgbClr val="000000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8080"/>
              </a:buClr>
              <a:buSzPct val="85000"/>
              <a:buFont typeface="Wingdings" pitchFamily="2" charset="2"/>
              <a:defRPr sz="1200">
                <a:solidFill>
                  <a:srgbClr val="000000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8080"/>
              </a:buClr>
              <a:buSzPct val="85000"/>
              <a:buFont typeface="Wingdings" pitchFamily="2" charset="2"/>
              <a:defRPr sz="12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 algn="just" eaLnBrk="1" fontAlgn="base" hangingPunct="1">
              <a:spcBef>
                <a:spcPct val="30000"/>
              </a:spcBef>
              <a:spcAft>
                <a:spcPct val="0"/>
              </a:spcAft>
              <a:buClr>
                <a:srgbClr val="008080"/>
              </a:buClr>
              <a:buSzPct val="85000"/>
              <a:buFont typeface="Wingdings" pitchFamily="2" charset="2"/>
              <a:buNone/>
            </a:pPr>
            <a:r>
              <a:rPr lang="ru-RU" altLang="ru-RU" sz="800" smtClean="0"/>
              <a:t>Информация, содержащаяся в настоящей презентации, является конфиденциальной. Получателям презентации не следует осуществлять каких-либо действий в отношении отвечающих требованиям инвестиций или связанных инвестиций (как определено в законе Великобритании «О финансовых услугах и рынках» 2000 г. и Кодексе поведения на рынке, составленном на основе этого закона), которые будут или могут являться рыночными злоупотреблениями в терминах указанного закона или аналогичных законодательных актов, действующих в какой-либо иной юрисдикции. </a:t>
            </a:r>
          </a:p>
          <a:p>
            <a:pPr algn="just" eaLnBrk="1" fontAlgn="base" hangingPunct="1">
              <a:spcBef>
                <a:spcPct val="30000"/>
              </a:spcBef>
              <a:spcAft>
                <a:spcPct val="0"/>
              </a:spcAft>
              <a:buClr>
                <a:srgbClr val="008080"/>
              </a:buClr>
              <a:buSzPct val="85000"/>
              <a:buFont typeface="Wingdings" pitchFamily="2" charset="2"/>
              <a:buNone/>
            </a:pPr>
            <a:r>
              <a:rPr lang="ru-RU" altLang="ru-RU" sz="800" smtClean="0"/>
              <a:t>Настоящая презентация и содержащаяся в ней информация не являются рекламой, предложением или приглашением к направлению предложений, продаже, приобретению, обмену или иной передаче каких-либо ценных бумаг в Российской Федерации или какому-либо резиденту России либо в его интересах. Ни какие-либо иностранные ценные бумаги, представляющие Акции, ни какой-либо проспект эмиссии или иной связанный с ними документ не были зарегистрированы в Федеральной службе по финансовым рынкам Российской Федерации. Никакие иностранные ценные бумаги, представляющие Акции, не предназначены и не будут приняты для «размещения» или «обращения» в России (в значении этих терминов, применяемом в российском законодательстве). Никакая информация о каких-либо иностранных ценных бумагах, представляющих Акции, которая содержится в настоящей презентации, не предназначена для резидентов России или лиц, находящихся на территории Российской Федерации, за исключением случаев, когда это разрешено российским законодательством и только в предусмотренных им рамках. </a:t>
            </a:r>
          </a:p>
          <a:p>
            <a:pPr algn="just" eaLnBrk="1" fontAlgn="base" hangingPunct="1">
              <a:spcBef>
                <a:spcPct val="30000"/>
              </a:spcBef>
              <a:spcAft>
                <a:spcPct val="0"/>
              </a:spcAft>
              <a:buClr>
                <a:srgbClr val="008080"/>
              </a:buClr>
              <a:buSzPct val="85000"/>
              <a:buFont typeface="Wingdings" pitchFamily="2" charset="2"/>
              <a:buNone/>
            </a:pPr>
            <a:r>
              <a:rPr lang="ru-RU" altLang="ru-RU" sz="800" smtClean="0"/>
              <a:t>Информация, приведенная в настоящей презентации или озвученная в устных сообщениях руководства Банка или представителей ЦБ РФ, может содержать заявления прогнозного характера. Заявления прогнозного характера могут быть сделаны в отношении любых аспектов, исключая факты, относящиеся к прошлым периодам, а также могут включать заявления касательно намерений, убеждений и текущих предположений Банка в отношении, помимо прочего, результатов деятельности Банка, его финансового положения, ликвидности, перспектив, роста, целевых показателей, стратегических направлений и отрасли, в которой Банк ведет свою деятельность. По своей сути заявления прогнозного характера связаны с рисками и неопределенностями, поскольку они относятся к событиям и зависят от обстоятельств, которые могут произойти или не произойти в будущем. Банк предупреждает вас, что заявления прогнозного характера не являются гарантией будущих показателей и что фактические результаты деятельности Банка, его финансовое положение, ликвидность и события в отрасли, в которой Банк ведет свою деятельность, могут существенным образом отличаться от того, что непосредственно выражено или подразумевается в таких заявлениях, приведенных в настоящей презентации или в устных сообщениях руководства Банка или представителей ЦБ РФ. Кроме того, даже если фактические результаты деятельности, финансовое положение, ликвидность и события в отрасли, в которой Банк ведет свою деятельность, будут соответствовать заявлениям прогнозного характера, приведенным в настоящей презентации или в устных сообщениях, эти результаты и события не обязательно будут являться индикаторами будущих результатов деятельности или событий. </a:t>
            </a:r>
          </a:p>
          <a:p>
            <a:pPr algn="just" eaLnBrk="1" fontAlgn="base" hangingPunct="1">
              <a:spcBef>
                <a:spcPct val="30000"/>
              </a:spcBef>
              <a:spcAft>
                <a:spcPct val="0"/>
              </a:spcAft>
              <a:buClr>
                <a:srgbClr val="008080"/>
              </a:buClr>
              <a:buSzPct val="85000"/>
              <a:buFont typeface="Wingdings" pitchFamily="2" charset="2"/>
              <a:buNone/>
            </a:pPr>
            <a:r>
              <a:rPr lang="ru-RU" altLang="ru-RU" sz="800" smtClean="0"/>
              <a:t>На информацию, включенную в настоящую презентацию или в устные сообщения руководства Банка или представителей ЦБ РФ, а также на предположения в отношении полноты такой информации не следует полагаться в каких бы то ни было целях. </a:t>
            </a:r>
          </a:p>
          <a:p>
            <a:pPr algn="just" eaLnBrk="1" fontAlgn="base" hangingPunct="1">
              <a:spcBef>
                <a:spcPct val="30000"/>
              </a:spcBef>
              <a:spcAft>
                <a:spcPct val="0"/>
              </a:spcAft>
              <a:buClr>
                <a:srgbClr val="008080"/>
              </a:buClr>
              <a:buSzPct val="85000"/>
              <a:buFont typeface="Wingdings" pitchFamily="2" charset="2"/>
              <a:buNone/>
            </a:pPr>
            <a:r>
              <a:rPr lang="ru-RU" altLang="ru-RU" sz="800" smtClean="0"/>
              <a:t>Ни Банк, ни его дочерние общества, ни ЦБ РФ, ни их соответствующие консультанты, должностные лица, работники или агенты не предоставляют каких-либо заявлений или гарантий, будь то явных или подразумеваемых, в отношении достоверности информации или выводов и не несут никакой ответственности за какие-либо убытки, возникшие каким бы то ни было образом, прямо или косвенно, в результате использования настоящей презентации или ее содержимого. </a:t>
            </a:r>
          </a:p>
          <a:p>
            <a:pPr algn="just" eaLnBrk="1" fontAlgn="base" hangingPunct="1">
              <a:spcBef>
                <a:spcPct val="30000"/>
              </a:spcBef>
              <a:spcAft>
                <a:spcPct val="0"/>
              </a:spcAft>
              <a:buClr>
                <a:srgbClr val="008080"/>
              </a:buClr>
              <a:buSzPct val="85000"/>
              <a:buFont typeface="Wingdings" pitchFamily="2" charset="2"/>
              <a:buNone/>
            </a:pPr>
            <a:r>
              <a:rPr lang="ru-RU" altLang="ru-RU" sz="800" smtClean="0"/>
              <a:t>Настоящая презентация не адресована и не предназначена для получения или использования каким-либо лицом или организацией, которое является гражданином или которая является резидентом или находится в каком-либо населенном пункте, штате, стране или иной юрисдикции, где такое распространение, публикация, доступ или использование противоречит требованиям законодательства или где для этого в такой юрисдикции необходима регистрация или лицензия. </a:t>
            </a:r>
          </a:p>
          <a:p>
            <a:pPr algn="just" eaLnBrk="1" fontAlgn="base" hangingPunct="1">
              <a:spcBef>
                <a:spcPct val="30000"/>
              </a:spcBef>
              <a:spcAft>
                <a:spcPct val="0"/>
              </a:spcAft>
              <a:buClr>
                <a:srgbClr val="008080"/>
              </a:buClr>
              <a:buSzPct val="85000"/>
              <a:buFont typeface="Wingdings" pitchFamily="2" charset="2"/>
              <a:buNone/>
            </a:pPr>
            <a:r>
              <a:rPr lang="ru-RU" altLang="ru-RU" sz="800" smtClean="0"/>
              <a:t>Прежде чем покинуть помещение, где проводилась презентация, вы обязаны вернуть все экземпляры и не имеете права делать копии материалов данной презентации. Вы не имеете права осуществлять запись материалов данной презентации, будь то полностью или частично. </a:t>
            </a:r>
          </a:p>
          <a:p>
            <a:pPr algn="just" eaLnBrk="1" fontAlgn="base" hangingPunct="1">
              <a:spcBef>
                <a:spcPct val="30000"/>
              </a:spcBef>
              <a:spcAft>
                <a:spcPct val="0"/>
              </a:spcAft>
              <a:buClr>
                <a:srgbClr val="008080"/>
              </a:buClr>
              <a:buSzPct val="85000"/>
              <a:buFont typeface="Wingdings" pitchFamily="2" charset="2"/>
              <a:buNone/>
            </a:pPr>
            <a:r>
              <a:rPr lang="ru-RU" altLang="ru-RU" sz="800" smtClean="0"/>
              <a:t>В связи с предлагаемым Предложением Управляющие действуют исключительно в интересах Банка как агента ЦБ РФ, а не каких-либо иных лиц. Они не будут нести ответственности ни перед кем, кроме Банка, за обеспечение защиты, которая предоставляется клиентам Управляющих, или за предоставление консультаций в связи с предлагаемым Предложением, или по любым другим вопросам, рассматриваемым в настоящей презентации. Любому потенциальному покупателю Ценных бумаг рекомендуется самостоятельно получить независимую финансовую консультацию. Ни содержимое, ни какая-либо часть настоящего документа не были утверждены Управляющими. </a:t>
            </a:r>
          </a:p>
          <a:p>
            <a:pPr algn="just" eaLnBrk="1" fontAlgn="base" hangingPunct="1">
              <a:spcBef>
                <a:spcPct val="30000"/>
              </a:spcBef>
              <a:spcAft>
                <a:spcPct val="0"/>
              </a:spcAft>
              <a:buClr>
                <a:srgbClr val="008080"/>
              </a:buClr>
              <a:buSzPct val="85000"/>
              <a:buFont typeface="Wingdings" pitchFamily="2" charset="2"/>
              <a:buNone/>
            </a:pPr>
            <a:r>
              <a:rPr lang="ru-RU" altLang="ru-RU" sz="800" smtClean="0"/>
              <a:t>Посещая или изучая настоящую презентацию, вы подтверждаете свое согласие с вышеуказанными положениями и обязуетесь их соблюдать. </a:t>
            </a:r>
          </a:p>
          <a:p>
            <a:pPr algn="just" eaLnBrk="1" fontAlgn="base" hangingPunct="1">
              <a:spcBef>
                <a:spcPct val="30000"/>
              </a:spcBef>
              <a:spcAft>
                <a:spcPct val="0"/>
              </a:spcAft>
              <a:buClr>
                <a:srgbClr val="008080"/>
              </a:buClr>
              <a:buSzPct val="85000"/>
              <a:buFont typeface="Wingdings" pitchFamily="2" charset="2"/>
              <a:buNone/>
            </a:pPr>
            <a:r>
              <a:rPr lang="ru-RU" altLang="ru-RU" sz="800" smtClean="0"/>
              <a:t>** НЕ ПРЕДНАЗНАЧЕНО ДЛЯ ПОЛНОГО ИЛИ ЧАСТИЧНОГО ОБНАРОДОВАНИЯ, РАСПРОСТРАНЕНИЯ ИЛИ ПУБЛИКАЦИИ В США, АВСТРАЛИИ, КАНАДЕ, ЯПОНИИ И РОССИЙСКОЙ ФЕДЕРАЦИИ ** </a:t>
            </a:r>
          </a:p>
        </p:txBody>
      </p:sp>
    </p:spTree>
    <p:extLst>
      <p:ext uri="{BB962C8B-B14F-4D97-AF65-F5344CB8AC3E}">
        <p14:creationId xmlns:p14="http://schemas.microsoft.com/office/powerpoint/2010/main" val="1054416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12"/>
          <p:cNvSpPr txBox="1">
            <a:spLocks noChangeArrowheads="1"/>
          </p:cNvSpPr>
          <p:nvPr/>
        </p:nvSpPr>
        <p:spPr bwMode="auto">
          <a:xfrm>
            <a:off x="974444" y="1052736"/>
            <a:ext cx="7848872" cy="1061829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 sz="120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defRPr>
            </a:lvl1pPr>
            <a:lvl2pPr marL="742950" indent="-285750" eaLnBrk="0" hangingPunct="0">
              <a:defRPr sz="120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defRPr>
            </a:lvl2pPr>
            <a:lvl3pPr marL="1143000" indent="-228600" eaLnBrk="0" hangingPunct="0">
              <a:defRPr sz="120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defRPr>
            </a:lvl3pPr>
            <a:lvl4pPr marL="1600200" indent="-228600" eaLnBrk="0" hangingPunct="0">
              <a:defRPr sz="120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defRPr>
            </a:lvl4pPr>
            <a:lvl5pPr marL="2057400" indent="-228600" eaLnBrk="0" hangingPunct="0">
              <a:defRPr sz="120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algn="just">
              <a:lnSpc>
                <a:spcPct val="90000"/>
              </a:lnSpc>
            </a:pPr>
            <a:r>
              <a:rPr lang="ru-RU" altLang="ru-RU" sz="1400" b="1" dirty="0" smtClean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Arial" pitchFamily="34" charset="0"/>
              </a:rPr>
              <a:t>Государственно-частное партнерство («</a:t>
            </a:r>
            <a:r>
              <a:rPr lang="ru-RU" altLang="ru-RU" sz="1400" b="1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Arial" pitchFamily="34" charset="0"/>
              </a:rPr>
              <a:t>ГЧП»</a:t>
            </a:r>
            <a:r>
              <a:rPr lang="ru-RU" altLang="ru-RU" sz="1400" b="1" dirty="0" smtClean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Arial" pitchFamily="34" charset="0"/>
              </a:rPr>
              <a:t>) - привлечение </a:t>
            </a:r>
            <a:r>
              <a:rPr lang="ru-RU" altLang="ru-RU" sz="1400" b="1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Arial" pitchFamily="34" charset="0"/>
              </a:rPr>
              <a:t>органами государственного и (или) муниципального </a:t>
            </a:r>
            <a:r>
              <a:rPr lang="ru-RU" altLang="ru-RU" sz="1400" b="1" dirty="0" smtClean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Arial" pitchFamily="34" charset="0"/>
              </a:rPr>
              <a:t>управления частного </a:t>
            </a:r>
            <a:r>
              <a:rPr lang="ru-RU" altLang="ru-RU" sz="1400" b="1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Arial" pitchFamily="34" charset="0"/>
              </a:rPr>
              <a:t>бизнеса для выполнения работ по техническому обслуживанию, эксплуатации</a:t>
            </a:r>
            <a:r>
              <a:rPr lang="ru-RU" altLang="ru-RU" sz="1400" b="1" dirty="0" smtClean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Arial" pitchFamily="34" charset="0"/>
              </a:rPr>
              <a:t>, реконструкции</a:t>
            </a:r>
            <a:r>
              <a:rPr lang="ru-RU" altLang="ru-RU" sz="1400" b="1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Arial" pitchFamily="34" charset="0"/>
              </a:rPr>
              <a:t>, модернизации или новому строительству объектов </a:t>
            </a:r>
            <a:r>
              <a:rPr lang="ru-RU" altLang="ru-RU" sz="1400" b="1" dirty="0" smtClean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Arial" pitchFamily="34" charset="0"/>
              </a:rPr>
              <a:t>общественной инфраструктуры </a:t>
            </a:r>
            <a:r>
              <a:rPr lang="ru-RU" altLang="ru-RU" sz="1400" b="1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Arial" pitchFamily="34" charset="0"/>
              </a:rPr>
              <a:t>и предоставлению публичных услуг с использованием таких объектов </a:t>
            </a:r>
            <a:r>
              <a:rPr lang="ru-RU" altLang="ru-RU" sz="1400" b="1" dirty="0" smtClean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Arial" pitchFamily="34" charset="0"/>
              </a:rPr>
              <a:t>на условиях </a:t>
            </a:r>
            <a:r>
              <a:rPr lang="ru-RU" altLang="ru-RU" sz="1400" b="1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Arial" pitchFamily="34" charset="0"/>
              </a:rPr>
              <a:t>разделения рисков, компетенций и </a:t>
            </a:r>
            <a:r>
              <a:rPr lang="ru-RU" altLang="ru-RU" sz="1400" b="1" dirty="0" smtClean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Arial" pitchFamily="34" charset="0"/>
              </a:rPr>
              <a:t>ответственности</a:t>
            </a:r>
            <a:endParaRPr lang="ru-RU" altLang="ru-RU" sz="1400" b="1" dirty="0">
              <a:solidFill>
                <a:schemeClr val="bg2">
                  <a:lumMod val="75000"/>
                </a:schemeClr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1011377" y="2168976"/>
            <a:ext cx="7901133" cy="3996328"/>
            <a:chOff x="1011377" y="2168976"/>
            <a:chExt cx="7901133" cy="3996328"/>
          </a:xfrm>
        </p:grpSpPr>
        <p:sp>
          <p:nvSpPr>
            <p:cNvPr id="10" name="Прямоугольник 9"/>
            <p:cNvSpPr/>
            <p:nvPr/>
          </p:nvSpPr>
          <p:spPr bwMode="auto">
            <a:xfrm>
              <a:off x="2195735" y="3573016"/>
              <a:ext cx="5652491" cy="104334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ヒラギノ角ゴ Pro W3" pitchFamily="-128" charset="-128"/>
              </a:endParaRPr>
            </a:p>
          </p:txBody>
        </p:sp>
        <p:sp>
          <p:nvSpPr>
            <p:cNvPr id="11" name="Прямоугольник 10"/>
            <p:cNvSpPr/>
            <p:nvPr/>
          </p:nvSpPr>
          <p:spPr bwMode="auto">
            <a:xfrm>
              <a:off x="2627784" y="3789040"/>
              <a:ext cx="5328592" cy="97972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rgbClr val="99C46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ヒラギノ角ゴ Pro W3" pitchFamily="-128" charset="-128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 bwMode="auto">
            <a:xfrm>
              <a:off x="3571067" y="4907564"/>
              <a:ext cx="5274445" cy="108012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ヒラギノ角ゴ Pro W3" pitchFamily="-128" charset="-128"/>
              </a:endParaRPr>
            </a:p>
          </p:txBody>
        </p:sp>
        <p:sp>
          <p:nvSpPr>
            <p:cNvPr id="14" name="Стрелка вправо 13"/>
            <p:cNvSpPr/>
            <p:nvPr/>
          </p:nvSpPr>
          <p:spPr bwMode="auto">
            <a:xfrm rot="5400000">
              <a:off x="7955686" y="4394879"/>
              <a:ext cx="792088" cy="646692"/>
            </a:xfrm>
            <a:prstGeom prst="rightArrow">
              <a:avLst>
                <a:gd name="adj1" fmla="val 69521"/>
                <a:gd name="adj2" fmla="val 44994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ヒラギノ角ゴ Pro W3" pitchFamily="-128" charset="-128"/>
              </a:endParaRPr>
            </a:p>
          </p:txBody>
        </p:sp>
        <p:sp>
          <p:nvSpPr>
            <p:cNvPr id="5" name="Стрелка вправо 4"/>
            <p:cNvSpPr/>
            <p:nvPr/>
          </p:nvSpPr>
          <p:spPr bwMode="auto">
            <a:xfrm rot="5400000">
              <a:off x="6734324" y="3034418"/>
              <a:ext cx="792088" cy="646692"/>
            </a:xfrm>
            <a:prstGeom prst="rightArrow">
              <a:avLst>
                <a:gd name="adj1" fmla="val 69521"/>
                <a:gd name="adj2" fmla="val 44994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ヒラギノ角ゴ Pro W3" pitchFamily="-128" charset="-128"/>
              </a:endParaRPr>
            </a:p>
          </p:txBody>
        </p:sp>
        <p:pic>
          <p:nvPicPr>
            <p:cNvPr id="18" name="Рисунок 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05241" y="4980733"/>
              <a:ext cx="506456" cy="506456"/>
            </a:xfrm>
            <a:prstGeom prst="rect">
              <a:avLst/>
            </a:prstGeom>
          </p:spPr>
        </p:pic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7705" y="3620517"/>
              <a:ext cx="474171" cy="474171"/>
            </a:xfrm>
            <a:prstGeom prst="rect">
              <a:avLst/>
            </a:prstGeom>
          </p:spPr>
        </p:pic>
        <p:grpSp>
          <p:nvGrpSpPr>
            <p:cNvPr id="23" name="Группа 22"/>
            <p:cNvGrpSpPr/>
            <p:nvPr/>
          </p:nvGrpSpPr>
          <p:grpSpPr>
            <a:xfrm>
              <a:off x="1011377" y="2168976"/>
              <a:ext cx="5720863" cy="1287227"/>
              <a:chOff x="1011377" y="2096968"/>
              <a:chExt cx="5720863" cy="1287227"/>
            </a:xfrm>
          </p:grpSpPr>
          <p:sp>
            <p:nvSpPr>
              <p:cNvPr id="4" name="Прямоугольник 3"/>
              <p:cNvSpPr/>
              <p:nvPr/>
            </p:nvSpPr>
            <p:spPr bwMode="auto">
              <a:xfrm>
                <a:off x="1187624" y="2132856"/>
                <a:ext cx="5448146" cy="1080120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-128" charset="-128"/>
                </a:endParaRPr>
              </a:p>
            </p:txBody>
          </p:sp>
          <p:sp>
            <p:nvSpPr>
              <p:cNvPr id="7" name="Прямоугольник 6"/>
              <p:cNvSpPr/>
              <p:nvPr/>
            </p:nvSpPr>
            <p:spPr bwMode="auto">
              <a:xfrm>
                <a:off x="1547664" y="2348880"/>
                <a:ext cx="5184576" cy="1016496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rgbClr val="99C46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ru-RU" sz="1200" dirty="0">
                  <a:solidFill>
                    <a:schemeClr val="accent1">
                      <a:lumMod val="50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pic>
            <p:nvPicPr>
              <p:cNvPr id="17" name="Рисунок 1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1377" y="2163406"/>
                <a:ext cx="509510" cy="509510"/>
              </a:xfrm>
              <a:prstGeom prst="rect">
                <a:avLst/>
              </a:prstGeom>
            </p:spPr>
          </p:pic>
          <p:sp>
            <p:nvSpPr>
              <p:cNvPr id="21" name="Прямоугольник 20"/>
              <p:cNvSpPr/>
              <p:nvPr/>
            </p:nvSpPr>
            <p:spPr>
              <a:xfrm>
                <a:off x="1537288" y="2330060"/>
                <a:ext cx="5184576" cy="10541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77800" lvl="1" indent="-177800">
                  <a:spcAft>
                    <a:spcPts val="300"/>
                  </a:spcAft>
                  <a:buClr>
                    <a:srgbClr val="3B930F"/>
                  </a:buClr>
                  <a:buFont typeface="Arial" panose="020B0604020202020204" pitchFamily="34" charset="0"/>
                  <a:buChar char="•"/>
                </a:pPr>
                <a:r>
                  <a:rPr lang="ru-RU" sz="1200" dirty="0" smtClean="0">
                    <a:solidFill>
                      <a:schemeClr val="accent1">
                        <a:lumMod val="50000"/>
                      </a:schemeClr>
                    </a:solidFill>
                    <a:latin typeface="Calibri" panose="020F0502020204030204" pitchFamily="34" charset="0"/>
                  </a:rPr>
                  <a:t>в </a:t>
                </a:r>
                <a:r>
                  <a:rPr lang="ru-RU" sz="1200" dirty="0">
                    <a:solidFill>
                      <a:schemeClr val="accent1">
                        <a:lumMod val="50000"/>
                      </a:schemeClr>
                    </a:solidFill>
                    <a:latin typeface="Calibri" panose="020F0502020204030204" pitchFamily="34" charset="0"/>
                  </a:rPr>
                  <a:t>рамках проекта передает частному сектору выполнение части задач и функций, относящихся к деятельности органов государственного или муниципального управления</a:t>
                </a:r>
              </a:p>
              <a:p>
                <a:pPr marL="177800" lvl="1" indent="-177800">
                  <a:spcAft>
                    <a:spcPts val="300"/>
                  </a:spcAft>
                  <a:buClr>
                    <a:srgbClr val="3B930F"/>
                  </a:buClr>
                  <a:buFont typeface="Arial" panose="020B0604020202020204" pitchFamily="34" charset="0"/>
                  <a:buChar char="•"/>
                </a:pPr>
                <a:r>
                  <a:rPr lang="ru-RU" sz="1200" dirty="0">
                    <a:solidFill>
                      <a:schemeClr val="accent1">
                        <a:lumMod val="50000"/>
                      </a:schemeClr>
                    </a:solidFill>
                    <a:latin typeface="Calibri" panose="020F0502020204030204" pitchFamily="34" charset="0"/>
                  </a:rPr>
                  <a:t>определяет ключевые параметры реализации проекта и контролирует их соблюдение концессионером</a:t>
                </a: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1552597" y="2096968"/>
                <a:ext cx="152856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200" b="1" dirty="0">
                    <a:solidFill>
                      <a:schemeClr val="bg1"/>
                    </a:solidFill>
                    <a:latin typeface="Calibri" panose="020F0502020204030204" pitchFamily="34" charset="0"/>
                  </a:rPr>
                  <a:t>Публичный партнер</a:t>
                </a:r>
              </a:p>
            </p:txBody>
          </p:sp>
        </p:grpSp>
        <p:sp>
          <p:nvSpPr>
            <p:cNvPr id="24" name="Прямоугольник 23"/>
            <p:cNvSpPr/>
            <p:nvPr/>
          </p:nvSpPr>
          <p:spPr>
            <a:xfrm>
              <a:off x="2627784" y="3751832"/>
              <a:ext cx="5256398" cy="10541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7800" lvl="1" indent="-177800">
                <a:spcAft>
                  <a:spcPts val="300"/>
                </a:spcAft>
                <a:buClr>
                  <a:srgbClr val="3B930F"/>
                </a:buClr>
                <a:buFont typeface="Arial" panose="020B0604020202020204" pitchFamily="34" charset="0"/>
                <a:buChar char="•"/>
              </a:pPr>
              <a:r>
                <a:rPr lang="ru-RU" sz="1200" dirty="0">
                  <a:solidFill>
                    <a:schemeClr val="accent1">
                      <a:lumMod val="50000"/>
                    </a:schemeClr>
                  </a:solidFill>
                  <a:latin typeface="Calibri" panose="020F0502020204030204" pitchFamily="34" charset="0"/>
                </a:rPr>
                <a:t>отвечает за проектирование/строительство, финансирование и управление объектами инфраструктуры в соответствии с заданными параметрами</a:t>
              </a:r>
            </a:p>
            <a:p>
              <a:pPr marL="177800" lvl="1" indent="-177800">
                <a:spcAft>
                  <a:spcPts val="300"/>
                </a:spcAft>
                <a:buClr>
                  <a:srgbClr val="3B930F"/>
                </a:buClr>
                <a:buFont typeface="Arial" panose="020B0604020202020204" pitchFamily="34" charset="0"/>
                <a:buChar char="•"/>
              </a:pPr>
              <a:r>
                <a:rPr lang="ru-RU" sz="1200" dirty="0">
                  <a:solidFill>
                    <a:schemeClr val="accent1">
                      <a:lumMod val="50000"/>
                    </a:schemeClr>
                  </a:solidFill>
                  <a:latin typeface="Calibri" panose="020F0502020204030204" pitchFamily="34" charset="0"/>
                </a:rPr>
                <a:t>после создания/реконструкции объектов соглашения передает объект инфраструктуры государству</a:t>
              </a:r>
            </a:p>
          </p:txBody>
        </p:sp>
        <p:grpSp>
          <p:nvGrpSpPr>
            <p:cNvPr id="28" name="Группа 27"/>
            <p:cNvGrpSpPr/>
            <p:nvPr/>
          </p:nvGrpSpPr>
          <p:grpSpPr>
            <a:xfrm>
              <a:off x="3943958" y="5148418"/>
              <a:ext cx="4968552" cy="1016886"/>
              <a:chOff x="3943958" y="5004402"/>
              <a:chExt cx="4968552" cy="1016886"/>
            </a:xfrm>
          </p:grpSpPr>
          <p:sp>
            <p:nvSpPr>
              <p:cNvPr id="13" name="Прямоугольник 12"/>
              <p:cNvSpPr/>
              <p:nvPr/>
            </p:nvSpPr>
            <p:spPr bwMode="auto">
              <a:xfrm>
                <a:off x="3943958" y="5004402"/>
                <a:ext cx="4968552" cy="1016886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rgbClr val="99C46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-128" charset="-128"/>
                </a:endParaRPr>
              </a:p>
            </p:txBody>
          </p:sp>
          <p:sp>
            <p:nvSpPr>
              <p:cNvPr id="25" name="Прямоугольник 24"/>
              <p:cNvSpPr/>
              <p:nvPr/>
            </p:nvSpPr>
            <p:spPr>
              <a:xfrm>
                <a:off x="3943958" y="5045880"/>
                <a:ext cx="4968552" cy="86946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77800" lvl="1" indent="-177800">
                  <a:spcAft>
                    <a:spcPts val="300"/>
                  </a:spcAft>
                  <a:buClr>
                    <a:srgbClr val="3B930F"/>
                  </a:buClr>
                  <a:buFont typeface="Arial" panose="020B0604020202020204" pitchFamily="34" charset="0"/>
                  <a:buChar char="•"/>
                </a:pPr>
                <a:r>
                  <a:rPr lang="ru-RU" sz="1200" dirty="0">
                    <a:solidFill>
                      <a:schemeClr val="accent1">
                        <a:lumMod val="50000"/>
                      </a:schemeClr>
                    </a:solidFill>
                    <a:latin typeface="Calibri" panose="020F0502020204030204" pitchFamily="34" charset="0"/>
                  </a:rPr>
                  <a:t>риски реализации проекта распределяются на тех участников, которые имеют возможность наилучшим образом ими управлять</a:t>
                </a:r>
              </a:p>
              <a:p>
                <a:pPr marL="177800" lvl="1" indent="-177800">
                  <a:spcAft>
                    <a:spcPts val="300"/>
                  </a:spcAft>
                  <a:buClr>
                    <a:srgbClr val="3B930F"/>
                  </a:buClr>
                  <a:buFont typeface="Arial" panose="020B0604020202020204" pitchFamily="34" charset="0"/>
                  <a:buChar char="•"/>
                </a:pPr>
                <a:r>
                  <a:rPr lang="ru-RU" sz="1200" dirty="0">
                    <a:solidFill>
                      <a:schemeClr val="accent1">
                        <a:lumMod val="50000"/>
                      </a:schemeClr>
                    </a:solidFill>
                    <a:latin typeface="Calibri" panose="020F0502020204030204" pitchFamily="34" charset="0"/>
                  </a:rPr>
                  <a:t>государственные услуги оказываются с использованием преимуществ профессиональных знаний и компетенций частного сектора</a:t>
                </a: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2561877" y="3534324"/>
              <a:ext cx="13276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 smtClean="0">
                  <a:solidFill>
                    <a:schemeClr val="bg1"/>
                  </a:solidFill>
                  <a:latin typeface="Calibri" panose="020F0502020204030204" pitchFamily="34" charset="0"/>
                </a:rPr>
                <a:t>Частный </a:t>
              </a:r>
              <a:r>
                <a:rPr lang="ru-RU" sz="12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партнер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900945" y="4888530"/>
              <a:ext cx="102463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 smtClean="0">
                  <a:solidFill>
                    <a:schemeClr val="bg1"/>
                  </a:solidFill>
                  <a:latin typeface="Calibri" panose="020F0502020204030204" pitchFamily="34" charset="0"/>
                </a:rPr>
                <a:t>Партнерство</a:t>
              </a:r>
              <a:endParaRPr lang="ru-RU" sz="1200" b="1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29" name="Shape 439"/>
          <p:cNvSpPr txBox="1">
            <a:spLocks/>
          </p:cNvSpPr>
          <p:nvPr/>
        </p:nvSpPr>
        <p:spPr bwMode="auto">
          <a:xfrm>
            <a:off x="1107179" y="692696"/>
            <a:ext cx="5769077" cy="288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 baseline="0">
                <a:solidFill>
                  <a:srgbClr val="00703C"/>
                </a:solidFill>
                <a:latin typeface="Arial" pitchFamily="34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703C"/>
                </a:solidFill>
                <a:latin typeface="Arial" charset="0"/>
                <a:ea typeface="ヒラギノ角ゴ Pro W3" pitchFamily="-128" charset="-128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703C"/>
                </a:solidFill>
                <a:latin typeface="Arial" charset="0"/>
                <a:ea typeface="ヒラギノ角ゴ Pro W3" pitchFamily="-128" charset="-128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703C"/>
                </a:solidFill>
                <a:latin typeface="Arial" charset="0"/>
                <a:ea typeface="ヒラギノ角ゴ Pro W3" pitchFamily="-128" charset="-128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703C"/>
                </a:solidFill>
                <a:latin typeface="Arial" charset="0"/>
                <a:ea typeface="ヒラギノ角ゴ Pro W3" pitchFamily="-128" charset="-128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7341"/>
                </a:solidFill>
                <a:latin typeface="Arial" charset="0"/>
                <a:ea typeface="ヒラギノ角ゴ Pro W3" pitchFamily="-128" charset="-128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7341"/>
                </a:solidFill>
                <a:latin typeface="Arial" charset="0"/>
                <a:ea typeface="ヒラギノ角ゴ Pro W3" pitchFamily="-128" charset="-128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7341"/>
                </a:solidFill>
                <a:latin typeface="Arial" charset="0"/>
                <a:ea typeface="ヒラギノ角ゴ Pro W3" pitchFamily="-128" charset="-128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7341"/>
                </a:solidFill>
                <a:latin typeface="Arial" charset="0"/>
                <a:ea typeface="ヒラギノ角ゴ Pro W3" pitchFamily="-128" charset="-128"/>
              </a:defRPr>
            </a:lvl9pPr>
          </a:lstStyle>
          <a:p>
            <a:pPr eaLnBrk="1" hangingPunct="1">
              <a:buClr>
                <a:srgbClr val="008080"/>
              </a:buClr>
              <a:buSzPct val="85000"/>
              <a:buFont typeface="Wingdings" pitchFamily="2" charset="2"/>
              <a:buNone/>
              <a:defRPr/>
            </a:pPr>
            <a:r>
              <a:rPr lang="ru-RU" kern="0" dirty="0" smtClean="0">
                <a:latin typeface="+mj-lt"/>
                <a:sym typeface="Arial" pitchFamily="34" charset="0"/>
              </a:rPr>
              <a:t>Предмет партнерства</a:t>
            </a:r>
            <a:endParaRPr lang="ru-RU" kern="0" dirty="0">
              <a:latin typeface="+mj-lt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9444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6154223"/>
              </p:ext>
            </p:extLst>
          </p:nvPr>
        </p:nvGraphicFramePr>
        <p:xfrm>
          <a:off x="1115616" y="1182545"/>
          <a:ext cx="7632848" cy="396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6424"/>
                <a:gridCol w="3816424"/>
              </a:tblGrid>
              <a:tr h="503953">
                <a:tc>
                  <a:txBody>
                    <a:bodyPr/>
                    <a:lstStyle/>
                    <a:p>
                      <a:pPr marL="534988" indent="0"/>
                      <a:r>
                        <a:rPr lang="ru-RU" sz="1400" dirty="0" smtClean="0">
                          <a:solidFill>
                            <a:schemeClr val="bg1"/>
                          </a:solidFill>
                        </a:rPr>
                        <a:t>Преимущества для государственного сектора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34988" indent="0"/>
                      <a:r>
                        <a:rPr lang="ru-RU" sz="1400" dirty="0" smtClean="0">
                          <a:solidFill>
                            <a:schemeClr val="bg1"/>
                          </a:solidFill>
                        </a:rPr>
                        <a:t>Преимущества для </a:t>
                      </a:r>
                    </a:p>
                    <a:p>
                      <a:pPr marL="534988" indent="0"/>
                      <a:r>
                        <a:rPr lang="ru-RU" sz="1400" dirty="0" smtClean="0">
                          <a:solidFill>
                            <a:schemeClr val="bg1"/>
                          </a:solidFill>
                        </a:rPr>
                        <a:t>частного сектора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3168455">
                <a:tc>
                  <a:txBody>
                    <a:bodyPr/>
                    <a:lstStyle/>
                    <a:p>
                      <a:pPr marL="177800" indent="-177800">
                        <a:lnSpc>
                          <a:spcPct val="100000"/>
                        </a:lnSpc>
                        <a:spcBef>
                          <a:spcPts val="600"/>
                        </a:spcBef>
                        <a:tabLst>
                          <a:tab pos="271463" algn="l"/>
                          <a:tab pos="357188" algn="l"/>
                        </a:tabLst>
                      </a:pPr>
                      <a:r>
                        <a:rPr lang="ru-RU" sz="15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•  Привлечение частного капитала для  строительства объектов общественного  пользования</a:t>
                      </a:r>
                    </a:p>
                    <a:p>
                      <a:pPr marL="177800" indent="-177800">
                        <a:lnSpc>
                          <a:spcPct val="100000"/>
                        </a:lnSpc>
                        <a:spcBef>
                          <a:spcPts val="600"/>
                        </a:spcBef>
                        <a:tabLst>
                          <a:tab pos="271463" algn="l"/>
                          <a:tab pos="357188" algn="l"/>
                        </a:tabLst>
                      </a:pPr>
                      <a:r>
                        <a:rPr lang="ru-RU" sz="15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•  Передача рисков проектирования, строительства и эксплуатации объектов на частных инвесторов</a:t>
                      </a:r>
                    </a:p>
                    <a:p>
                      <a:pPr marL="177800" indent="-177800">
                        <a:lnSpc>
                          <a:spcPct val="100000"/>
                        </a:lnSpc>
                        <a:spcBef>
                          <a:spcPts val="600"/>
                        </a:spcBef>
                        <a:tabLst>
                          <a:tab pos="271463" algn="l"/>
                          <a:tab pos="357188" algn="l"/>
                        </a:tabLst>
                      </a:pPr>
                      <a:r>
                        <a:rPr lang="ru-RU" sz="15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•  Привлечение управленческого и  интеллектуального капитала частного  сектора (управление проектом)</a:t>
                      </a:r>
                    </a:p>
                    <a:p>
                      <a:pPr marL="177800" indent="-177800">
                        <a:lnSpc>
                          <a:spcPct val="100000"/>
                        </a:lnSpc>
                        <a:spcBef>
                          <a:spcPts val="600"/>
                        </a:spcBef>
                        <a:tabLst>
                          <a:tab pos="271463" algn="l"/>
                          <a:tab pos="357188" algn="l"/>
                        </a:tabLst>
                      </a:pPr>
                      <a:r>
                        <a:rPr lang="ru-RU" sz="15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•  Возможность планирования расходов и доходов бюджета региона за счет строительства «сейчас» с оплатой со стороны региона «потом»</a:t>
                      </a: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7800" indent="-17780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ru-RU" sz="15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•  Административное и политическое  содействие государства в реализации  проекта</a:t>
                      </a:r>
                    </a:p>
                    <a:p>
                      <a:pPr marL="177800" indent="-17780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ru-RU" sz="15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•  Обеспечение со стороны государства:</a:t>
                      </a:r>
                    </a:p>
                    <a:p>
                      <a:pPr marL="627063" marR="0" lvl="2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5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возврата вложенных средств</a:t>
                      </a:r>
                    </a:p>
                    <a:p>
                      <a:pPr marL="627063" lvl="2" indent="-177800">
                        <a:lnSpc>
                          <a:spcPct val="100000"/>
                        </a:lnSpc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5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минимальной доходности</a:t>
                      </a:r>
                    </a:p>
                    <a:p>
                      <a:pPr marL="177800" marR="0" indent="-177800" algn="l" defTabSz="932962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•  Долгосрочный характер отношений, позволяющий формировать устойчивые</a:t>
                      </a:r>
                      <a:r>
                        <a:rPr lang="ru-RU" sz="15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планы развития</a:t>
                      </a:r>
                      <a:endParaRPr lang="ru-RU" sz="150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pPr marL="177800" marR="0" indent="-177800" algn="l" defTabSz="932962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•  Возможность привлечения большего объема кредитных ресурсов без</a:t>
                      </a:r>
                      <a:r>
                        <a:rPr lang="ru-RU" sz="15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регресса или с ограниченным регрессом на бизнес </a:t>
                      </a:r>
                      <a:r>
                        <a:rPr lang="ru-RU" sz="15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инвестора</a:t>
                      </a:r>
                      <a:endParaRPr lang="ru-RU" sz="150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827584" y="5445224"/>
            <a:ext cx="80648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b="1" dirty="0" smtClean="0">
                <a:solidFill>
                  <a:schemeClr val="accent1">
                    <a:lumMod val="50000"/>
                  </a:schemeClr>
                </a:solidFill>
              </a:rPr>
              <a:t>Реализация даже небольших инвестиционных проектов по развитию инфраструктуры дает мультипликативный </a:t>
            </a:r>
            <a:r>
              <a:rPr lang="ru-RU" altLang="ru-RU" b="1" dirty="0">
                <a:solidFill>
                  <a:schemeClr val="accent1">
                    <a:lumMod val="50000"/>
                  </a:schemeClr>
                </a:solidFill>
              </a:rPr>
              <a:t>экономический </a:t>
            </a:r>
            <a:r>
              <a:rPr lang="ru-RU" altLang="ru-RU" b="1" dirty="0" smtClean="0">
                <a:solidFill>
                  <a:schemeClr val="accent1">
                    <a:lumMod val="50000"/>
                  </a:schemeClr>
                </a:solidFill>
              </a:rPr>
              <a:t>эффект развития всего региона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203490"/>
            <a:ext cx="458110" cy="45811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7986" y="1203490"/>
            <a:ext cx="458110" cy="458110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1128365" y="703729"/>
            <a:ext cx="560387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49536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703C"/>
                </a:solidFill>
                <a:latin typeface="Arial" charset="0"/>
                <a:ea typeface="ヒラギノ角ゴ Pro W3" pitchFamily="-128" charset="-128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703C"/>
                </a:solidFill>
                <a:latin typeface="Arial" charset="0"/>
                <a:ea typeface="ヒラギノ角ゴ Pro W3" pitchFamily="-128" charset="-128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703C"/>
                </a:solidFill>
                <a:latin typeface="Arial" charset="0"/>
                <a:ea typeface="ヒラギノ角ゴ Pro W3" pitchFamily="-128" charset="-128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703C"/>
                </a:solidFill>
                <a:latin typeface="Arial" charset="0"/>
                <a:ea typeface="ヒラギノ角ゴ Pro W3" pitchFamily="-128" charset="-128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7341"/>
                </a:solidFill>
                <a:latin typeface="Arial" charset="0"/>
                <a:ea typeface="ヒラギノ角ゴ Pro W3" pitchFamily="-128" charset="-128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7341"/>
                </a:solidFill>
                <a:latin typeface="Arial" charset="0"/>
                <a:ea typeface="ヒラギノ角ゴ Pro W3" pitchFamily="-128" charset="-128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7341"/>
                </a:solidFill>
                <a:latin typeface="Arial" charset="0"/>
                <a:ea typeface="ヒラギノ角ゴ Pro W3" pitchFamily="-128" charset="-128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7341"/>
                </a:solidFill>
                <a:latin typeface="Arial" charset="0"/>
                <a:ea typeface="ヒラギノ角ゴ Pro W3" pitchFamily="-128" charset="-128"/>
              </a:defRPr>
            </a:lvl9pPr>
          </a:lstStyle>
          <a:p>
            <a:r>
              <a:rPr lang="ru-RU" altLang="ru-RU" dirty="0" smtClean="0">
                <a:solidFill>
                  <a:srgbClr val="00703C"/>
                </a:solidFill>
                <a:latin typeface="+mn-lt"/>
                <a:cs typeface="Arial" charset="0"/>
              </a:rPr>
              <a:t>Плюсы для государства </a:t>
            </a:r>
            <a:r>
              <a:rPr lang="ru-RU" altLang="ru-RU" dirty="0">
                <a:solidFill>
                  <a:srgbClr val="00703C"/>
                </a:solidFill>
                <a:latin typeface="+mn-lt"/>
                <a:cs typeface="Arial" charset="0"/>
              </a:rPr>
              <a:t>и бизнеса</a:t>
            </a:r>
          </a:p>
        </p:txBody>
      </p:sp>
    </p:spTree>
    <p:extLst>
      <p:ext uri="{BB962C8B-B14F-4D97-AF65-F5344CB8AC3E}">
        <p14:creationId xmlns:p14="http://schemas.microsoft.com/office/powerpoint/2010/main" val="3541261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115616" y="701798"/>
            <a:ext cx="6916719" cy="276999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buClr>
                <a:srgbClr val="008080"/>
              </a:buClr>
              <a:buSzPct val="85000"/>
              <a:buFont typeface="Wingdings" pitchFamily="2" charset="2"/>
              <a:buNone/>
            </a:pPr>
            <a:r>
              <a:rPr lang="ru-RU" dirty="0" smtClean="0">
                <a:solidFill>
                  <a:srgbClr val="00703C"/>
                </a:solidFill>
              </a:rPr>
              <a:t>Особенности </a:t>
            </a:r>
            <a:r>
              <a:rPr lang="ru-RU" dirty="0">
                <a:solidFill>
                  <a:srgbClr val="00703C"/>
                </a:solidFill>
              </a:rPr>
              <a:t>региональных проектов ГЧП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115616" y="1314048"/>
            <a:ext cx="7776864" cy="4347200"/>
          </a:xfrm>
          <a:prstGeom prst="rect">
            <a:avLst/>
          </a:prstGeom>
        </p:spPr>
        <p:txBody>
          <a:bodyPr/>
          <a:lstStyle>
            <a:lvl1pPr marL="0" indent="0" algn="l" defTabSz="913526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7607" indent="-195987" algn="l" defTabSz="913526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125000"/>
              <a:buFont typeface="Arial" charset="0"/>
              <a:buChar char="▪"/>
              <a:defRPr sz="1600">
                <a:solidFill>
                  <a:schemeClr val="tx1"/>
                </a:solidFill>
                <a:latin typeface="+mn-lt"/>
              </a:defRPr>
            </a:lvl2pPr>
            <a:lvl3pPr marL="466481" indent="-267255" algn="l" defTabSz="913526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120000"/>
              <a:buFont typeface="Arial" charset="0"/>
              <a:buChar char="–"/>
              <a:defRPr sz="1600">
                <a:solidFill>
                  <a:schemeClr val="tx1"/>
                </a:solidFill>
                <a:latin typeface="+mn-lt"/>
              </a:defRPr>
            </a:lvl3pPr>
            <a:lvl4pPr marL="626835" indent="-158733" algn="l" defTabSz="913526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120000"/>
              <a:buFont typeface="Arial" charset="0"/>
              <a:buChar char="▫"/>
              <a:defRPr sz="1600">
                <a:solidFill>
                  <a:schemeClr val="tx1"/>
                </a:solidFill>
                <a:latin typeface="+mn-lt"/>
              </a:defRPr>
            </a:lvl4pPr>
            <a:lvl5pPr marL="765029" indent="-132818" algn="l" defTabSz="913526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89000"/>
              <a:buFont typeface="Arial" charset="0"/>
              <a:buChar char="-"/>
              <a:defRPr sz="1600">
                <a:solidFill>
                  <a:schemeClr val="tx1"/>
                </a:solidFill>
                <a:latin typeface="+mn-lt"/>
              </a:defRPr>
            </a:lvl5pPr>
            <a:lvl6pPr marL="765029" indent="-132818" algn="l" defTabSz="913526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765029" indent="-132818" algn="l" defTabSz="913526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765029" indent="-132818" algn="l" defTabSz="913526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765029" indent="-132818" algn="l" defTabSz="913526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lvl="1">
              <a:spcBef>
                <a:spcPts val="0"/>
              </a:spcBef>
              <a:spcAft>
                <a:spcPts val="1800"/>
              </a:spcAft>
              <a:buFont typeface="Wingdings" panose="05000000000000000000" pitchFamily="2" charset="2"/>
              <a:buChar char="§"/>
            </a:pPr>
            <a:r>
              <a:rPr lang="ru-RU" altLang="ru-RU" sz="1800" b="1" kern="0" dirty="0" smtClean="0">
                <a:solidFill>
                  <a:schemeClr val="accent1">
                    <a:lumMod val="50000"/>
                  </a:schemeClr>
                </a:solidFill>
                <a:ea typeface="ＭＳ Ｐゴシック" pitchFamily="34" charset="-128"/>
              </a:rPr>
              <a:t>Соответствует потребностям региона:</a:t>
            </a:r>
            <a:r>
              <a:rPr lang="ru-RU" altLang="ru-RU" sz="1800" kern="0" dirty="0" smtClean="0">
                <a:solidFill>
                  <a:schemeClr val="accent1">
                    <a:lumMod val="50000"/>
                  </a:schemeClr>
                </a:solidFill>
                <a:ea typeface="ＭＳ Ｐゴシック" pitchFamily="34" charset="-128"/>
              </a:rPr>
              <a:t> </a:t>
            </a:r>
            <a:r>
              <a:rPr lang="ru-RU" altLang="ru-RU" sz="1800" kern="0" dirty="0" smtClean="0">
                <a:ea typeface="ＭＳ Ｐゴシック" pitchFamily="34" charset="-128"/>
              </a:rPr>
              <a:t>области применения решений разработаны в соответствии с отраслевой матрицей потребностей регионов</a:t>
            </a:r>
            <a:endParaRPr lang="ru-RU" altLang="ru-RU" sz="1800" b="1" kern="0" dirty="0">
              <a:ea typeface="ＭＳ Ｐゴシック" pitchFamily="34" charset="-128"/>
            </a:endParaRPr>
          </a:p>
          <a:p>
            <a:pPr lvl="1">
              <a:spcBef>
                <a:spcPts val="0"/>
              </a:spcBef>
              <a:spcAft>
                <a:spcPts val="1800"/>
              </a:spcAft>
              <a:buFont typeface="Wingdings" panose="05000000000000000000" pitchFamily="2" charset="2"/>
              <a:buChar char="§"/>
            </a:pPr>
            <a:r>
              <a:rPr lang="ru-RU" altLang="ru-RU" sz="1800" b="1" kern="0" dirty="0" smtClean="0">
                <a:solidFill>
                  <a:schemeClr val="accent1">
                    <a:lumMod val="50000"/>
                  </a:schemeClr>
                </a:solidFill>
                <a:ea typeface="ＭＳ Ｐゴシック" pitchFamily="34" charset="-128"/>
              </a:rPr>
              <a:t>Сумма сделки соответствует масштабу потребностей региона</a:t>
            </a:r>
            <a:r>
              <a:rPr lang="ru-RU" altLang="ru-RU" sz="1800" b="1" kern="0" dirty="0" smtClean="0">
                <a:ea typeface="ＭＳ Ｐゴシック" pitchFamily="34" charset="-128"/>
              </a:rPr>
              <a:t>: </a:t>
            </a:r>
            <a:r>
              <a:rPr lang="ru-RU" altLang="ru-RU" sz="1800" kern="0" dirty="0" smtClean="0">
                <a:ea typeface="ＭＳ Ｐゴシック" pitchFamily="34" charset="-128"/>
              </a:rPr>
              <a:t>в подавляющем большинстве случаев инвестиционные проекты с участием региональных властей не превышают 3 млрд. рублей, с участием муниципальных властей до 500 млн. рублей</a:t>
            </a:r>
            <a:endParaRPr lang="ru-RU" altLang="ru-RU" sz="1800" b="1" kern="0" dirty="0" smtClean="0">
              <a:ea typeface="ＭＳ Ｐゴシック" pitchFamily="34" charset="-128"/>
            </a:endParaRPr>
          </a:p>
          <a:p>
            <a:pPr lvl="1">
              <a:spcBef>
                <a:spcPts val="0"/>
              </a:spcBef>
              <a:spcAft>
                <a:spcPts val="1800"/>
              </a:spcAft>
              <a:buFont typeface="Wingdings" panose="05000000000000000000" pitchFamily="2" charset="2"/>
              <a:buChar char="§"/>
            </a:pPr>
            <a:r>
              <a:rPr lang="ru-RU" altLang="ru-RU" sz="1800" b="1" kern="0" dirty="0" smtClean="0">
                <a:solidFill>
                  <a:schemeClr val="accent1">
                    <a:lumMod val="50000"/>
                  </a:schemeClr>
                </a:solidFill>
                <a:ea typeface="ＭＳ Ｐゴシック" pitchFamily="34" charset="-128"/>
              </a:rPr>
              <a:t>Наличие инвестора для реализации проекта:</a:t>
            </a:r>
            <a:r>
              <a:rPr lang="ru-RU" altLang="ru-RU" sz="1800" kern="0" dirty="0" smtClean="0">
                <a:solidFill>
                  <a:schemeClr val="accent1">
                    <a:lumMod val="50000"/>
                  </a:schemeClr>
                </a:solidFill>
                <a:ea typeface="ＭＳ Ｐゴシック" pitchFamily="34" charset="-128"/>
              </a:rPr>
              <a:t> </a:t>
            </a:r>
            <a:r>
              <a:rPr lang="ru-RU" altLang="ru-RU" sz="1800" kern="0" dirty="0" smtClean="0">
                <a:ea typeface="ＭＳ Ｐゴシック" pitchFamily="34" charset="-128"/>
              </a:rPr>
              <a:t>при всем многообразии желающих реализовать инвестиционный проект, только единицы могут себе позволить работать с учетом всех требований банка, предъявляемых к заемщикам</a:t>
            </a:r>
            <a:endParaRPr lang="ru-RU" altLang="ru-RU" sz="1800" b="1" kern="0" dirty="0" smtClean="0">
              <a:ea typeface="ＭＳ Ｐゴシック" pitchFamily="34" charset="-128"/>
            </a:endParaRPr>
          </a:p>
          <a:p>
            <a:pPr lvl="1">
              <a:spcBef>
                <a:spcPts val="0"/>
              </a:spcBef>
              <a:spcAft>
                <a:spcPts val="1800"/>
              </a:spcAft>
              <a:buFont typeface="Wingdings" panose="05000000000000000000" pitchFamily="2" charset="2"/>
              <a:buChar char="§"/>
            </a:pPr>
            <a:r>
              <a:rPr lang="ru-RU" altLang="ru-RU" sz="1800" b="1" kern="0" dirty="0" smtClean="0">
                <a:solidFill>
                  <a:schemeClr val="accent1">
                    <a:lumMod val="50000"/>
                  </a:schemeClr>
                </a:solidFill>
                <a:ea typeface="ＭＳ Ｐゴシック" pitchFamily="34" charset="-128"/>
              </a:rPr>
              <a:t>Методическая поддержка проектов на этапе реализации</a:t>
            </a:r>
            <a:r>
              <a:rPr lang="ru-RU" altLang="ru-RU" sz="1800" kern="0" dirty="0" smtClean="0">
                <a:solidFill>
                  <a:schemeClr val="accent1">
                    <a:lumMod val="50000"/>
                  </a:schemeClr>
                </a:solidFill>
                <a:ea typeface="ＭＳ Ｐゴシック" pitchFamily="34" charset="-128"/>
              </a:rPr>
              <a:t>: </a:t>
            </a:r>
            <a:r>
              <a:rPr lang="ru-RU" altLang="ru-RU" sz="1800" kern="0" dirty="0" smtClean="0">
                <a:ea typeface="ＭＳ Ｐゴシック" pitchFamily="34" charset="-128"/>
              </a:rPr>
              <a:t>в силу сложности проектов необходимо организовать первоначальное обучение и последующую методическую поддержку в регионах</a:t>
            </a:r>
            <a:endParaRPr lang="ru-RU" altLang="ru-RU" sz="1800" b="1" kern="0" dirty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700592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111665" y="725025"/>
            <a:ext cx="6916719" cy="276999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eaLnBrk="1" hangingPunct="1">
              <a:buClr>
                <a:srgbClr val="008080"/>
              </a:buClr>
              <a:buSzPct val="85000"/>
              <a:buFont typeface="Wingdings" pitchFamily="2" charset="2"/>
              <a:buNone/>
            </a:pPr>
            <a:r>
              <a:rPr lang="ru-RU" dirty="0">
                <a:solidFill>
                  <a:srgbClr val="00703C"/>
                </a:solidFill>
              </a:rPr>
              <a:t>Решение для региональных проектов</a:t>
            </a:r>
          </a:p>
        </p:txBody>
      </p:sp>
      <p:pic>
        <p:nvPicPr>
          <p:cNvPr id="6" name="Picture 4" descr="http://www.jasio.ru/image/data/Jasio/test/kor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204864"/>
            <a:ext cx="6656676" cy="3966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12"/>
          <p:cNvSpPr txBox="1">
            <a:spLocks noChangeArrowheads="1"/>
          </p:cNvSpPr>
          <p:nvPr/>
        </p:nvSpPr>
        <p:spPr bwMode="auto">
          <a:xfrm>
            <a:off x="1115616" y="1403367"/>
            <a:ext cx="7200800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20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defRPr>
            </a:lvl1pPr>
            <a:lvl2pPr marL="742950" indent="-285750" eaLnBrk="0" hangingPunct="0">
              <a:defRPr sz="120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defRPr>
            </a:lvl2pPr>
            <a:lvl3pPr marL="1143000" indent="-228600" eaLnBrk="0" hangingPunct="0">
              <a:defRPr sz="120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defRPr>
            </a:lvl3pPr>
            <a:lvl4pPr marL="1600200" indent="-228600" eaLnBrk="0" hangingPunct="0">
              <a:defRPr sz="120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defRPr>
            </a:lvl4pPr>
            <a:lvl5pPr marL="2057400" indent="-228600" eaLnBrk="0" hangingPunct="0">
              <a:defRPr sz="120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1800" b="1" kern="0" dirty="0">
                <a:solidFill>
                  <a:srgbClr val="0B610D"/>
                </a:solidFill>
                <a:latin typeface="+mn-lt"/>
                <a:ea typeface="+mn-ea"/>
                <a:cs typeface="+mn-cs"/>
              </a:rPr>
              <a:t>Стандартное инвестиционное решение («Коробка</a:t>
            </a:r>
            <a:r>
              <a:rPr lang="ru-RU" altLang="ru-RU" sz="1800" b="1" kern="0" dirty="0" smtClean="0">
                <a:solidFill>
                  <a:srgbClr val="0B610D"/>
                </a:solidFill>
                <a:latin typeface="+mn-lt"/>
                <a:ea typeface="+mn-ea"/>
                <a:cs typeface="+mn-cs"/>
              </a:rPr>
              <a:t>»)</a:t>
            </a:r>
            <a:r>
              <a:rPr lang="en-US" altLang="ru-RU" sz="1800" b="1" kern="0" dirty="0" smtClean="0">
                <a:solidFill>
                  <a:srgbClr val="0B610D"/>
                </a:solidFill>
                <a:latin typeface="+mn-lt"/>
                <a:ea typeface="+mn-ea"/>
                <a:cs typeface="+mn-cs"/>
              </a:rPr>
              <a:t> - </a:t>
            </a:r>
            <a:endParaRPr lang="ru-RU" altLang="ru-RU" sz="1800" b="1" kern="0" dirty="0">
              <a:solidFill>
                <a:srgbClr val="0B610D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ct val="90000"/>
              </a:lnSpc>
            </a:pPr>
            <a:r>
              <a:rPr lang="ru-RU" altLang="ru-RU" sz="1800" dirty="0" smtClean="0">
                <a:solidFill>
                  <a:schemeClr val="tx1"/>
                </a:solidFill>
                <a:cs typeface="Arial" pitchFamily="34" charset="0"/>
              </a:rPr>
              <a:t>набор шаблонов документов для подготовки, </a:t>
            </a:r>
            <a:r>
              <a:rPr lang="ru-RU" altLang="ru-RU" sz="1800" dirty="0">
                <a:solidFill>
                  <a:schemeClr val="tx1"/>
                </a:solidFill>
                <a:cs typeface="Arial" pitchFamily="34" charset="0"/>
              </a:rPr>
              <a:t>сопровождения и финансирования </a:t>
            </a:r>
            <a:r>
              <a:rPr lang="ru-RU" altLang="ru-RU" sz="1800" dirty="0" smtClean="0">
                <a:solidFill>
                  <a:schemeClr val="tx1"/>
                </a:solidFill>
                <a:cs typeface="Arial" pitchFamily="34" charset="0"/>
              </a:rPr>
              <a:t>концессионных проектов</a:t>
            </a:r>
            <a:endParaRPr lang="ru-RU" altLang="ru-RU" sz="1800" dirty="0">
              <a:solidFill>
                <a:schemeClr val="tx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34784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2"/>
          <p:cNvSpPr txBox="1">
            <a:spLocks/>
          </p:cNvSpPr>
          <p:nvPr/>
        </p:nvSpPr>
        <p:spPr>
          <a:xfrm>
            <a:off x="1331640" y="1108819"/>
            <a:ext cx="7407730" cy="4608512"/>
          </a:xfrm>
          <a:prstGeom prst="rect">
            <a:avLst/>
          </a:prstGeom>
        </p:spPr>
        <p:txBody>
          <a:bodyPr/>
          <a:lstStyle>
            <a:lvl1pPr marL="0" indent="0" algn="l" defTabSz="913526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7607" indent="-195987" algn="l" defTabSz="913526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125000"/>
              <a:buFont typeface="Arial" charset="0"/>
              <a:buChar char="▪"/>
              <a:defRPr sz="1600">
                <a:solidFill>
                  <a:schemeClr val="tx1"/>
                </a:solidFill>
                <a:latin typeface="+mn-lt"/>
              </a:defRPr>
            </a:lvl2pPr>
            <a:lvl3pPr marL="466481" indent="-267255" algn="l" defTabSz="913526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120000"/>
              <a:buFont typeface="Arial" charset="0"/>
              <a:buChar char="–"/>
              <a:defRPr sz="1600">
                <a:solidFill>
                  <a:schemeClr val="tx1"/>
                </a:solidFill>
                <a:latin typeface="+mn-lt"/>
              </a:defRPr>
            </a:lvl3pPr>
            <a:lvl4pPr marL="626835" indent="-158733" algn="l" defTabSz="913526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120000"/>
              <a:buFont typeface="Arial" charset="0"/>
              <a:buChar char="▫"/>
              <a:defRPr sz="1600">
                <a:solidFill>
                  <a:schemeClr val="tx1"/>
                </a:solidFill>
                <a:latin typeface="+mn-lt"/>
              </a:defRPr>
            </a:lvl4pPr>
            <a:lvl5pPr marL="765029" indent="-132818" algn="l" defTabSz="913526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89000"/>
              <a:buFont typeface="Arial" charset="0"/>
              <a:buChar char="-"/>
              <a:defRPr sz="1600">
                <a:solidFill>
                  <a:schemeClr val="tx1"/>
                </a:solidFill>
                <a:latin typeface="+mn-lt"/>
              </a:defRPr>
            </a:lvl5pPr>
            <a:lvl6pPr marL="765029" indent="-132818" algn="l" defTabSz="913526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765029" indent="-132818" algn="l" defTabSz="913526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765029" indent="-132818" algn="l" defTabSz="913526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765029" indent="-132818" algn="l" defTabSz="913526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ru-RU" sz="1800" b="1" kern="0" dirty="0" smtClean="0">
                <a:solidFill>
                  <a:srgbClr val="0B610D"/>
                </a:solidFill>
                <a:latin typeface="Calibri" panose="020F0502020204030204" pitchFamily="34" charset="0"/>
              </a:rPr>
              <a:t>В области </a:t>
            </a:r>
            <a:r>
              <a:rPr lang="ru-RU" sz="1800" b="1" kern="0" dirty="0" smtClean="0">
                <a:latin typeface="Calibri" panose="020F0502020204030204" pitchFamily="34" charset="0"/>
              </a:rPr>
              <a:t>коммунальной инфраструктуры</a:t>
            </a:r>
            <a:r>
              <a:rPr lang="ru-RU" sz="1800" b="1" kern="0" dirty="0" smtClean="0">
                <a:solidFill>
                  <a:srgbClr val="0B610D"/>
                </a:solidFill>
                <a:latin typeface="Calibri" panose="020F0502020204030204" pitchFamily="34" charset="0"/>
              </a:rPr>
              <a:t>:</a:t>
            </a:r>
          </a:p>
          <a:p>
            <a:pPr marL="783524" lvl="4" indent="-285750">
              <a:buClr>
                <a:srgbClr val="3B930F"/>
              </a:buClr>
              <a:buFont typeface="Wingdings" panose="05000000000000000000" pitchFamily="2" charset="2"/>
              <a:buChar char="ü"/>
            </a:pPr>
            <a:r>
              <a:rPr lang="ru-RU" sz="1800" kern="0" dirty="0" smtClean="0">
                <a:solidFill>
                  <a:srgbClr val="0B610D"/>
                </a:solidFill>
                <a:latin typeface="Calibri" panose="020F0502020204030204" pitchFamily="34" charset="0"/>
              </a:rPr>
              <a:t>Создание и реконструкция систем водоснабжения и водоотведения</a:t>
            </a:r>
          </a:p>
          <a:p>
            <a:pPr marL="783524" lvl="4" indent="-285750">
              <a:buClr>
                <a:srgbClr val="3B930F"/>
              </a:buClr>
              <a:buFont typeface="Wingdings" panose="05000000000000000000" pitchFamily="2" charset="2"/>
              <a:buChar char="ü"/>
            </a:pPr>
            <a:r>
              <a:rPr lang="ru-RU" sz="1800" kern="0" dirty="0" smtClean="0">
                <a:solidFill>
                  <a:srgbClr val="0B610D"/>
                </a:solidFill>
                <a:latin typeface="Calibri" panose="020F0502020204030204" pitchFamily="34" charset="0"/>
              </a:rPr>
              <a:t>Создание и реконструкция систем теплоснабжения</a:t>
            </a:r>
          </a:p>
          <a:p>
            <a:pPr marL="783524" lvl="4" indent="-285750">
              <a:buClr>
                <a:srgbClr val="3B930F"/>
              </a:buClr>
              <a:buFont typeface="Wingdings" panose="05000000000000000000" pitchFamily="2" charset="2"/>
              <a:buChar char="ü"/>
            </a:pPr>
            <a:r>
              <a:rPr lang="ru-RU" sz="1800" kern="0" dirty="0" smtClean="0">
                <a:solidFill>
                  <a:srgbClr val="0B610D"/>
                </a:solidFill>
                <a:latin typeface="Calibri" panose="020F0502020204030204" pitchFamily="34" charset="0"/>
              </a:rPr>
              <a:t>Создание и реконструкция объектов переработки и утилизации (захоронения) бытовых отходов</a:t>
            </a:r>
          </a:p>
          <a:p>
            <a:r>
              <a:rPr lang="ru-RU" sz="1800" b="1" kern="0" dirty="0" smtClean="0">
                <a:solidFill>
                  <a:srgbClr val="0B610D"/>
                </a:solidFill>
                <a:latin typeface="Calibri" panose="020F0502020204030204" pitchFamily="34" charset="0"/>
              </a:rPr>
              <a:t>В области создания и эксплуатации </a:t>
            </a:r>
            <a:r>
              <a:rPr lang="ru-RU" sz="1800" b="1" kern="0" dirty="0" smtClean="0">
                <a:latin typeface="Calibri" panose="020F0502020204030204" pitchFamily="34" charset="0"/>
              </a:rPr>
              <a:t>дорог общего пользования</a:t>
            </a:r>
            <a:r>
              <a:rPr lang="ru-RU" sz="1800" b="1" kern="0" dirty="0" smtClean="0">
                <a:solidFill>
                  <a:srgbClr val="0B610D"/>
                </a:solidFill>
                <a:latin typeface="Calibri" panose="020F0502020204030204" pitchFamily="34" charset="0"/>
              </a:rPr>
              <a:t>:</a:t>
            </a:r>
          </a:p>
          <a:p>
            <a:pPr marL="783524" lvl="4" indent="-285750">
              <a:buClr>
                <a:srgbClr val="3B930F"/>
              </a:buClr>
              <a:buFont typeface="Wingdings" panose="05000000000000000000" pitchFamily="2" charset="2"/>
              <a:buChar char="ü"/>
            </a:pPr>
            <a:r>
              <a:rPr lang="ru-RU" sz="1800" kern="0" dirty="0">
                <a:solidFill>
                  <a:srgbClr val="0B610D"/>
                </a:solidFill>
                <a:latin typeface="Calibri" panose="020F0502020204030204" pitchFamily="34" charset="0"/>
              </a:rPr>
              <a:t>Создание и реконструкция дорог </a:t>
            </a:r>
            <a:r>
              <a:rPr lang="ru-RU" sz="1800" kern="0" dirty="0" smtClean="0">
                <a:solidFill>
                  <a:srgbClr val="0B610D"/>
                </a:solidFill>
                <a:latin typeface="Calibri" panose="020F0502020204030204" pitchFamily="34" charset="0"/>
              </a:rPr>
              <a:t>муниципального</a:t>
            </a:r>
            <a:r>
              <a:rPr lang="en-US" sz="1800" kern="0" dirty="0" smtClean="0">
                <a:solidFill>
                  <a:srgbClr val="0B610D"/>
                </a:solidFill>
                <a:latin typeface="Calibri" panose="020F0502020204030204" pitchFamily="34" charset="0"/>
              </a:rPr>
              <a:t>/</a:t>
            </a:r>
            <a:r>
              <a:rPr lang="ru-RU" sz="1800" kern="0" dirty="0" smtClean="0">
                <a:solidFill>
                  <a:srgbClr val="0B610D"/>
                </a:solidFill>
                <a:latin typeface="Calibri" panose="020F0502020204030204" pitchFamily="34" charset="0"/>
              </a:rPr>
              <a:t>регионального </a:t>
            </a:r>
            <a:r>
              <a:rPr lang="ru-RU" sz="1800" kern="0" dirty="0">
                <a:solidFill>
                  <a:srgbClr val="0B610D"/>
                </a:solidFill>
                <a:latin typeface="Calibri" panose="020F0502020204030204" pitchFamily="34" charset="0"/>
              </a:rPr>
              <a:t>значения </a:t>
            </a:r>
            <a:endParaRPr lang="ru-RU" sz="1800" kern="0" dirty="0" smtClean="0">
              <a:solidFill>
                <a:srgbClr val="0B610D"/>
              </a:solidFill>
              <a:latin typeface="Calibri" panose="020F0502020204030204" pitchFamily="34" charset="0"/>
            </a:endParaRPr>
          </a:p>
          <a:p>
            <a:r>
              <a:rPr lang="ru-RU" sz="1800" b="1" kern="0" dirty="0" smtClean="0">
                <a:solidFill>
                  <a:srgbClr val="0B610D"/>
                </a:solidFill>
                <a:latin typeface="Calibri" panose="020F0502020204030204" pitchFamily="34" charset="0"/>
              </a:rPr>
              <a:t>В области </a:t>
            </a:r>
            <a:r>
              <a:rPr lang="ru-RU" sz="1800" b="1" kern="0" dirty="0" smtClean="0">
                <a:latin typeface="Calibri" panose="020F0502020204030204" pitchFamily="34" charset="0"/>
              </a:rPr>
              <a:t>систем фото/видео фиксации</a:t>
            </a:r>
            <a:r>
              <a:rPr lang="ru-RU" sz="1800" b="1" kern="0" dirty="0" smtClean="0">
                <a:solidFill>
                  <a:srgbClr val="0B610D"/>
                </a:solidFill>
                <a:latin typeface="Calibri" panose="020F0502020204030204" pitchFamily="34" charset="0"/>
              </a:rPr>
              <a:t>:</a:t>
            </a:r>
          </a:p>
          <a:p>
            <a:pPr marL="783524" lvl="4" indent="-285750">
              <a:buClr>
                <a:srgbClr val="3B930F"/>
              </a:buClr>
              <a:buFont typeface="Wingdings" panose="05000000000000000000" pitchFamily="2" charset="2"/>
              <a:buChar char="ü"/>
            </a:pPr>
            <a:r>
              <a:rPr lang="ru-RU" sz="1800" kern="0" dirty="0">
                <a:solidFill>
                  <a:srgbClr val="0B610D"/>
                </a:solidFill>
                <a:latin typeface="Calibri" panose="020F0502020204030204" pitchFamily="34" charset="0"/>
              </a:rPr>
              <a:t>Фото/видео фиксация правонарушений, весогабаритный контроль</a:t>
            </a:r>
          </a:p>
          <a:p>
            <a:r>
              <a:rPr lang="ru-RU" sz="1800" b="1" kern="0" dirty="0" smtClean="0">
                <a:solidFill>
                  <a:srgbClr val="0B610D"/>
                </a:solidFill>
                <a:latin typeface="Calibri" panose="020F0502020204030204" pitchFamily="34" charset="0"/>
              </a:rPr>
              <a:t>В области </a:t>
            </a:r>
            <a:r>
              <a:rPr lang="ru-RU" sz="1800" b="1" kern="0" dirty="0" smtClean="0">
                <a:latin typeface="Calibri" panose="020F0502020204030204" pitchFamily="34" charset="0"/>
              </a:rPr>
              <a:t>социальной инфраструктуры</a:t>
            </a:r>
            <a:r>
              <a:rPr lang="ru-RU" sz="1800" b="1" kern="0" dirty="0" smtClean="0">
                <a:solidFill>
                  <a:srgbClr val="0B610D"/>
                </a:solidFill>
                <a:latin typeface="Calibri" panose="020F0502020204030204" pitchFamily="34" charset="0"/>
              </a:rPr>
              <a:t>:</a:t>
            </a:r>
          </a:p>
          <a:p>
            <a:pPr marL="783524" lvl="4" indent="-285750">
              <a:buClr>
                <a:srgbClr val="3B930F"/>
              </a:buClr>
              <a:buFont typeface="Wingdings" panose="05000000000000000000" pitchFamily="2" charset="2"/>
              <a:buChar char="ü"/>
            </a:pPr>
            <a:r>
              <a:rPr lang="ru-RU" sz="1800" kern="0" dirty="0">
                <a:solidFill>
                  <a:srgbClr val="0B610D"/>
                </a:solidFill>
                <a:latin typeface="Calibri" panose="020F0502020204030204" pitchFamily="34" charset="0"/>
              </a:rPr>
              <a:t>Создание и реконструкция образовательных учреждений дошкольного и школьного обучения </a:t>
            </a:r>
          </a:p>
          <a:p>
            <a:pPr marL="783524" lvl="4" indent="-285750">
              <a:buClr>
                <a:srgbClr val="3B930F"/>
              </a:buClr>
              <a:buFont typeface="Wingdings" panose="05000000000000000000" pitchFamily="2" charset="2"/>
              <a:buChar char="ü"/>
            </a:pPr>
            <a:r>
              <a:rPr lang="ru-RU" sz="1800" kern="0" dirty="0">
                <a:solidFill>
                  <a:srgbClr val="0B610D"/>
                </a:solidFill>
                <a:latin typeface="Calibri" panose="020F0502020204030204" pitchFamily="34" charset="0"/>
              </a:rPr>
              <a:t>Создание и реконструкция объектов медицинской инфраструктуры (поликлиники, больницы, медицинские центры)</a:t>
            </a:r>
          </a:p>
          <a:p>
            <a:pPr marL="783524" lvl="4" indent="-285750">
              <a:buClr>
                <a:srgbClr val="3B930F"/>
              </a:buClr>
              <a:buFont typeface="Wingdings" panose="05000000000000000000" pitchFamily="2" charset="2"/>
              <a:buChar char="ü"/>
            </a:pPr>
            <a:r>
              <a:rPr lang="ru-RU" sz="1800" kern="0" dirty="0">
                <a:solidFill>
                  <a:srgbClr val="0B610D"/>
                </a:solidFill>
                <a:latin typeface="Calibri" panose="020F0502020204030204" pitchFamily="34" charset="0"/>
              </a:rPr>
              <a:t>Создание и реконструкция гериатрический центров</a:t>
            </a:r>
          </a:p>
        </p:txBody>
      </p:sp>
      <p:sp>
        <p:nvSpPr>
          <p:cNvPr id="5" name="Овал 4"/>
          <p:cNvSpPr/>
          <p:nvPr/>
        </p:nvSpPr>
        <p:spPr bwMode="auto">
          <a:xfrm>
            <a:off x="1115616" y="1196752"/>
            <a:ext cx="230576" cy="216024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ヒラギノ角ゴ Pro W3" pitchFamily="-128" charset="-128"/>
              </a:rPr>
              <a:t>1</a:t>
            </a:r>
          </a:p>
        </p:txBody>
      </p:sp>
      <p:sp>
        <p:nvSpPr>
          <p:cNvPr id="7" name="Овал 6"/>
          <p:cNvSpPr/>
          <p:nvPr/>
        </p:nvSpPr>
        <p:spPr bwMode="auto">
          <a:xfrm>
            <a:off x="1115616" y="2852936"/>
            <a:ext cx="230576" cy="216024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ヒラギノ角ゴ Pro W3" pitchFamily="-128" charset="-128"/>
              </a:rPr>
              <a:t>2</a:t>
            </a:r>
          </a:p>
        </p:txBody>
      </p:sp>
      <p:sp>
        <p:nvSpPr>
          <p:cNvPr id="8" name="Овал 7"/>
          <p:cNvSpPr/>
          <p:nvPr/>
        </p:nvSpPr>
        <p:spPr bwMode="auto">
          <a:xfrm>
            <a:off x="1123103" y="3645024"/>
            <a:ext cx="230576" cy="216024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ヒラギノ角ゴ Pro W3" pitchFamily="-128" charset="-128"/>
              </a:rPr>
              <a:t>3</a:t>
            </a:r>
          </a:p>
        </p:txBody>
      </p:sp>
      <p:sp>
        <p:nvSpPr>
          <p:cNvPr id="9" name="Овал 8"/>
          <p:cNvSpPr/>
          <p:nvPr/>
        </p:nvSpPr>
        <p:spPr bwMode="auto">
          <a:xfrm>
            <a:off x="1130590" y="4437112"/>
            <a:ext cx="230576" cy="216024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ヒラギノ角ゴ Pro W3" pitchFamily="-128" charset="-128"/>
              </a:rPr>
              <a:t>4</a:t>
            </a:r>
          </a:p>
        </p:txBody>
      </p:sp>
      <p:sp>
        <p:nvSpPr>
          <p:cNvPr id="11" name="Shape 439"/>
          <p:cNvSpPr>
            <a:spLocks noGrp="1"/>
          </p:cNvSpPr>
          <p:nvPr>
            <p:ph type="title"/>
          </p:nvPr>
        </p:nvSpPr>
        <p:spPr>
          <a:xfrm>
            <a:off x="1107179" y="692696"/>
            <a:ext cx="5769077" cy="288032"/>
          </a:xfrm>
        </p:spPr>
        <p:txBody>
          <a:bodyPr/>
          <a:lstStyle/>
          <a:p>
            <a:pPr eaLnBrk="1" hangingPunct="1">
              <a:buClr>
                <a:srgbClr val="008080"/>
              </a:buClr>
              <a:buSzPct val="85000"/>
              <a:buFont typeface="Wingdings" pitchFamily="2" charset="2"/>
              <a:buNone/>
              <a:defRPr/>
            </a:pPr>
            <a:r>
              <a:rPr lang="ru-RU" dirty="0" smtClean="0">
                <a:latin typeface="+mn-lt"/>
                <a:cs typeface="Arial" charset="0"/>
                <a:sym typeface="Arial" pitchFamily="34" charset="0"/>
              </a:rPr>
              <a:t>«Коробка» - приоритетные </a:t>
            </a:r>
            <a:r>
              <a:rPr lang="ru-RU" dirty="0">
                <a:latin typeface="+mn-lt"/>
                <a:cs typeface="Arial" charset="0"/>
                <a:sym typeface="Arial" pitchFamily="34" charset="0"/>
              </a:rPr>
              <a:t>направления</a:t>
            </a:r>
          </a:p>
        </p:txBody>
      </p:sp>
    </p:spTree>
    <p:extLst>
      <p:ext uri="{BB962C8B-B14F-4D97-AF65-F5344CB8AC3E}">
        <p14:creationId xmlns:p14="http://schemas.microsoft.com/office/powerpoint/2010/main" val="3760429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111665" y="703729"/>
            <a:ext cx="6916719" cy="276999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eaLnBrk="1" hangingPunct="1">
              <a:buClr>
                <a:srgbClr val="008080"/>
              </a:buClr>
              <a:buSzPct val="85000"/>
              <a:buFont typeface="Wingdings" pitchFamily="2" charset="2"/>
              <a:buNone/>
            </a:pPr>
            <a:r>
              <a:rPr lang="ru-RU" dirty="0">
                <a:solidFill>
                  <a:srgbClr val="00703C"/>
                </a:solidFill>
              </a:rPr>
              <a:t>«Коробка» - состав документов</a:t>
            </a: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1051944" y="1219175"/>
            <a:ext cx="8272584" cy="3505969"/>
          </a:xfrm>
          <a:prstGeom prst="rect">
            <a:avLst/>
          </a:prstGeom>
        </p:spPr>
        <p:txBody>
          <a:bodyPr/>
          <a:lstStyle>
            <a:lvl1pPr marL="0" indent="0" algn="l" defTabSz="913526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7607" indent="-195987" algn="l" defTabSz="913526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125000"/>
              <a:buFont typeface="Arial" charset="0"/>
              <a:buChar char="▪"/>
              <a:defRPr sz="1600">
                <a:solidFill>
                  <a:schemeClr val="tx1"/>
                </a:solidFill>
                <a:latin typeface="+mn-lt"/>
              </a:defRPr>
            </a:lvl2pPr>
            <a:lvl3pPr marL="466481" indent="-267255" algn="l" defTabSz="913526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120000"/>
              <a:buFont typeface="Arial" charset="0"/>
              <a:buChar char="–"/>
              <a:defRPr sz="1600">
                <a:solidFill>
                  <a:schemeClr val="tx1"/>
                </a:solidFill>
                <a:latin typeface="+mn-lt"/>
              </a:defRPr>
            </a:lvl3pPr>
            <a:lvl4pPr marL="626835" indent="-158733" algn="l" defTabSz="913526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120000"/>
              <a:buFont typeface="Arial" charset="0"/>
              <a:buChar char="▫"/>
              <a:defRPr sz="1600">
                <a:solidFill>
                  <a:schemeClr val="tx1"/>
                </a:solidFill>
                <a:latin typeface="+mn-lt"/>
              </a:defRPr>
            </a:lvl4pPr>
            <a:lvl5pPr marL="765029" indent="-132818" algn="l" defTabSz="913526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89000"/>
              <a:buFont typeface="Arial" charset="0"/>
              <a:buChar char="-"/>
              <a:defRPr sz="1600">
                <a:solidFill>
                  <a:schemeClr val="tx1"/>
                </a:solidFill>
                <a:latin typeface="+mn-lt"/>
              </a:defRPr>
            </a:lvl5pPr>
            <a:lvl6pPr marL="765029" indent="-132818" algn="l" defTabSz="913526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765029" indent="-132818" algn="l" defTabSz="913526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765029" indent="-132818" algn="l" defTabSz="913526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765029" indent="-132818" algn="l" defTabSz="913526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285750" lvl="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800" b="1" kern="0" dirty="0" smtClean="0">
                <a:solidFill>
                  <a:srgbClr val="0B610D"/>
                </a:solidFill>
              </a:rPr>
              <a:t>Запрос </a:t>
            </a:r>
            <a:r>
              <a:rPr lang="ru-RU" sz="1800" b="1" kern="0" dirty="0">
                <a:solidFill>
                  <a:srgbClr val="0B610D"/>
                </a:solidFill>
              </a:rPr>
              <a:t>на предоставление исходных данных (чек-лист)</a:t>
            </a:r>
          </a:p>
          <a:p>
            <a:pPr marL="285750" lvl="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800" b="1" kern="0" dirty="0">
                <a:solidFill>
                  <a:srgbClr val="0B610D"/>
                </a:solidFill>
              </a:rPr>
              <a:t>Концепция реализации проекта: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ru-RU" sz="1800" kern="0" dirty="0" smtClean="0"/>
              <a:t>Описание </a:t>
            </a:r>
            <a:r>
              <a:rPr lang="ru-RU" sz="1800" kern="0" dirty="0"/>
              <a:t>целей и задач решаемых </a:t>
            </a:r>
            <a:r>
              <a:rPr lang="ru-RU" sz="1800" kern="0" dirty="0" smtClean="0"/>
              <a:t>проектом</a:t>
            </a:r>
            <a:endParaRPr lang="ru-RU" sz="1800" kern="0" dirty="0"/>
          </a:p>
          <a:p>
            <a:pPr lvl="2">
              <a:buFont typeface="Wingdings" panose="05000000000000000000" pitchFamily="2" charset="2"/>
              <a:buChar char="§"/>
            </a:pPr>
            <a:r>
              <a:rPr lang="ru-RU" sz="1800" kern="0" dirty="0"/>
              <a:t>Описание основных технических </a:t>
            </a:r>
            <a:r>
              <a:rPr lang="ru-RU" sz="1800" kern="0" dirty="0" smtClean="0"/>
              <a:t>решений</a:t>
            </a:r>
            <a:endParaRPr lang="ru-RU" sz="1800" kern="0" dirty="0"/>
          </a:p>
          <a:p>
            <a:pPr lvl="2">
              <a:buFont typeface="Wingdings" panose="05000000000000000000" pitchFamily="2" charset="2"/>
              <a:buChar char="§"/>
            </a:pPr>
            <a:r>
              <a:rPr lang="ru-RU" sz="1800" kern="0" dirty="0"/>
              <a:t>Описание коммерческой структуры </a:t>
            </a:r>
            <a:r>
              <a:rPr lang="ru-RU" sz="1800" kern="0" dirty="0" smtClean="0"/>
              <a:t>проекта</a:t>
            </a:r>
            <a:endParaRPr lang="ru-RU" sz="1800" kern="0" dirty="0"/>
          </a:p>
          <a:p>
            <a:pPr lvl="2">
              <a:buFont typeface="Wingdings" panose="05000000000000000000" pitchFamily="2" charset="2"/>
              <a:buChar char="§"/>
            </a:pPr>
            <a:r>
              <a:rPr lang="ru-RU" sz="1800" kern="0" dirty="0"/>
              <a:t>Описание организационно-правовой схемы </a:t>
            </a:r>
            <a:r>
              <a:rPr lang="ru-RU" sz="1800" kern="0" dirty="0" smtClean="0"/>
              <a:t>реализации проекта</a:t>
            </a:r>
            <a:endParaRPr lang="ru-RU" sz="1800" kern="0" dirty="0"/>
          </a:p>
          <a:p>
            <a:pPr lvl="2">
              <a:buFont typeface="Wingdings" panose="05000000000000000000" pitchFamily="2" charset="2"/>
              <a:buChar char="§"/>
            </a:pPr>
            <a:r>
              <a:rPr lang="ru-RU" sz="1800" kern="0" dirty="0"/>
              <a:t>Описание матрицы </a:t>
            </a:r>
            <a:r>
              <a:rPr lang="ru-RU" sz="1800" kern="0" dirty="0" smtClean="0"/>
              <a:t>рисков</a:t>
            </a:r>
            <a:endParaRPr lang="ru-RU" sz="1800" kern="0" dirty="0"/>
          </a:p>
          <a:p>
            <a:pPr lvl="2">
              <a:buFont typeface="Wingdings" panose="05000000000000000000" pitchFamily="2" charset="2"/>
              <a:buChar char="§"/>
            </a:pPr>
            <a:r>
              <a:rPr lang="ru-RU" sz="1800" kern="0" dirty="0" smtClean="0"/>
              <a:t>Описание </a:t>
            </a:r>
            <a:r>
              <a:rPr lang="ru-RU" sz="1800" kern="0" dirty="0"/>
              <a:t>финансовых параметров </a:t>
            </a:r>
            <a:r>
              <a:rPr lang="ru-RU" sz="1800" kern="0" dirty="0" smtClean="0"/>
              <a:t>проекта, включая </a:t>
            </a:r>
            <a:r>
              <a:rPr lang="ru-RU" sz="1800" kern="0" dirty="0" err="1" smtClean="0"/>
              <a:t>финмодель</a:t>
            </a:r>
            <a:endParaRPr lang="ru-RU" sz="1800" kern="0" dirty="0" smtClean="0"/>
          </a:p>
          <a:p>
            <a:pPr marL="285750" lvl="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800" b="1" kern="0" dirty="0" smtClean="0">
                <a:solidFill>
                  <a:srgbClr val="0B610D"/>
                </a:solidFill>
              </a:rPr>
              <a:t>Договора </a:t>
            </a:r>
            <a:r>
              <a:rPr lang="ru-RU" sz="1800" b="1" kern="0" dirty="0">
                <a:solidFill>
                  <a:srgbClr val="0B610D"/>
                </a:solidFill>
              </a:rPr>
              <a:t>по проекту:</a:t>
            </a:r>
          </a:p>
          <a:p>
            <a:pPr marL="483357" lvl="1" indent="-285750">
              <a:buFont typeface="Wingdings" panose="05000000000000000000" pitchFamily="2" charset="2"/>
              <a:buChar char="§"/>
            </a:pPr>
            <a:r>
              <a:rPr lang="ru-RU" sz="1800" kern="0" dirty="0"/>
              <a:t>Концессионное соглашение </a:t>
            </a:r>
          </a:p>
          <a:p>
            <a:pPr marL="483357" lvl="1" indent="-285750">
              <a:buFont typeface="Wingdings" panose="05000000000000000000" pitchFamily="2" charset="2"/>
              <a:buChar char="§"/>
            </a:pPr>
            <a:r>
              <a:rPr lang="ru-RU" sz="1800" kern="0" dirty="0" smtClean="0"/>
              <a:t>Прямое </a:t>
            </a:r>
            <a:r>
              <a:rPr lang="ru-RU" sz="1800" kern="0" dirty="0"/>
              <a:t>соглашение с </a:t>
            </a:r>
            <a:r>
              <a:rPr lang="ru-RU" sz="1800" kern="0" dirty="0" smtClean="0"/>
              <a:t>финансирующими организациями</a:t>
            </a:r>
            <a:endParaRPr lang="ru-RU" sz="1800" kern="0" dirty="0"/>
          </a:p>
          <a:p>
            <a:pPr marL="483357" lvl="1" indent="-285750">
              <a:buFont typeface="Wingdings" panose="05000000000000000000" pitchFamily="2" charset="2"/>
              <a:buChar char="§"/>
            </a:pPr>
            <a:r>
              <a:rPr lang="ru-RU" sz="1800" kern="0" dirty="0" smtClean="0"/>
              <a:t>Договор </a:t>
            </a:r>
            <a:r>
              <a:rPr lang="ru-RU" sz="1800" kern="0" dirty="0"/>
              <a:t>аренды земельного </a:t>
            </a:r>
            <a:r>
              <a:rPr lang="ru-RU" sz="1800" kern="0" dirty="0" smtClean="0"/>
              <a:t>участка</a:t>
            </a:r>
            <a:endParaRPr lang="ru-RU" sz="1800" kern="0" dirty="0"/>
          </a:p>
          <a:p>
            <a:pPr marL="483357" lvl="1" indent="-285750">
              <a:buFont typeface="Wingdings" panose="05000000000000000000" pitchFamily="2" charset="2"/>
              <a:buChar char="§"/>
            </a:pPr>
            <a:r>
              <a:rPr lang="ru-RU" sz="1800" kern="0" dirty="0" smtClean="0"/>
              <a:t>Договор подряда и т.п.</a:t>
            </a:r>
          </a:p>
          <a:p>
            <a:pPr marL="285750" lvl="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800" b="1" kern="0" dirty="0">
                <a:solidFill>
                  <a:srgbClr val="0B610D"/>
                </a:solidFill>
              </a:rPr>
              <a:t>Кредитная документация</a:t>
            </a:r>
          </a:p>
          <a:p>
            <a:pPr marL="285750" lvl="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800" b="1" kern="0" dirty="0">
                <a:solidFill>
                  <a:srgbClr val="0B610D"/>
                </a:solidFill>
              </a:rPr>
              <a:t>Связанные документы, включая проекты решений исполнительных органов власти о реализации проекта</a:t>
            </a:r>
          </a:p>
        </p:txBody>
      </p:sp>
    </p:spTree>
    <p:extLst>
      <p:ext uri="{BB962C8B-B14F-4D97-AF65-F5344CB8AC3E}">
        <p14:creationId xmlns:p14="http://schemas.microsoft.com/office/powerpoint/2010/main" val="29732668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111665" y="692696"/>
            <a:ext cx="6916719" cy="276999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eaLnBrk="1" hangingPunct="1">
              <a:buClr>
                <a:srgbClr val="008080"/>
              </a:buClr>
              <a:buSzPct val="85000"/>
              <a:buFont typeface="Wingdings" pitchFamily="2" charset="2"/>
              <a:buNone/>
            </a:pPr>
            <a:r>
              <a:rPr lang="ru-RU" dirty="0">
                <a:solidFill>
                  <a:srgbClr val="00703C"/>
                </a:solidFill>
              </a:rPr>
              <a:t>«Коробки» - требования к партнеру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043608" y="1196752"/>
            <a:ext cx="7819008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dirty="0" smtClean="0"/>
              <a:t>Опыт целевой/технической эксплуатации </a:t>
            </a:r>
            <a:r>
              <a:rPr lang="ru-RU" dirty="0"/>
              <a:t>соответствующих инфраструктурных объектов в качестве </a:t>
            </a:r>
            <a:r>
              <a:rPr lang="ru-RU" dirty="0" smtClean="0"/>
              <a:t>оператора;</a:t>
            </a:r>
            <a:endParaRPr lang="ru-RU" dirty="0"/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dirty="0"/>
              <a:t>Опыт создания/реконструкции соответствующих инфраструктурных объектов в качестве генерального подрядчика</a:t>
            </a:r>
            <a:r>
              <a:rPr lang="ru-RU" dirty="0" smtClean="0"/>
              <a:t>;</a:t>
            </a:r>
          </a:p>
          <a:p>
            <a:pPr marL="285750" lvl="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dirty="0" smtClean="0"/>
              <a:t>Опыт </a:t>
            </a:r>
            <a:r>
              <a:rPr lang="ru-RU" dirty="0"/>
              <a:t>реализации концессионных проектов, проектов в области государственно-частного партнерства в качестве инвестора (</a:t>
            </a:r>
            <a:r>
              <a:rPr lang="ru-RU" u="sng" dirty="0"/>
              <a:t>желательно</a:t>
            </a:r>
            <a:r>
              <a:rPr lang="ru-RU" u="sng" dirty="0" smtClean="0"/>
              <a:t>);</a:t>
            </a:r>
            <a:endParaRPr lang="ru-RU" dirty="0"/>
          </a:p>
          <a:p>
            <a:pPr marL="285750" lvl="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dirty="0" smtClean="0"/>
              <a:t>Наличие </a:t>
            </a:r>
            <a:r>
              <a:rPr lang="ru-RU" dirty="0"/>
              <a:t>подтвержденных источников собственных средств, которые могут быть использованы в качестве вклада в капитал проектной </a:t>
            </a:r>
            <a:r>
              <a:rPr lang="ru-RU" dirty="0" smtClean="0"/>
              <a:t>компании;</a:t>
            </a:r>
            <a:endParaRPr lang="ru-RU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/>
              <a:t>Готовность предоставить </a:t>
            </a:r>
            <a:r>
              <a:rPr lang="ru-RU" dirty="0" smtClean="0"/>
              <a:t>в залог </a:t>
            </a:r>
            <a:r>
              <a:rPr lang="ru-RU" dirty="0"/>
              <a:t>100% акций </a:t>
            </a:r>
            <a:r>
              <a:rPr lang="ru-RU" dirty="0" smtClean="0"/>
              <a:t>проектной компании, залог </a:t>
            </a:r>
            <a:r>
              <a:rPr lang="ru-RU" dirty="0"/>
              <a:t>прав требования по договорам по проекту (в том числе по договорам подряда</a:t>
            </a:r>
            <a:r>
              <a:rPr lang="ru-RU" dirty="0" smtClean="0"/>
              <a:t>), предоставить поручительство акционеров </a:t>
            </a:r>
            <a:r>
              <a:rPr lang="ru-RU" dirty="0"/>
              <a:t>/ </a:t>
            </a:r>
            <a:r>
              <a:rPr lang="ru-RU" dirty="0" smtClean="0"/>
              <a:t>спонсоров </a:t>
            </a:r>
            <a:r>
              <a:rPr lang="ru-RU" dirty="0"/>
              <a:t>(в части внесения собственных средств</a:t>
            </a:r>
            <a:r>
              <a:rPr lang="ru-RU" dirty="0" smtClean="0"/>
              <a:t>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1068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jEe7YRbt0eu1kvJXrz9sQ"/>
</p:tagLst>
</file>

<file path=ppt/theme/theme1.xml><?xml version="1.0" encoding="utf-8"?>
<a:theme xmlns:a="http://schemas.openxmlformats.org/drawingml/2006/main" name="sber_present_gedonizm1">
  <a:themeElements>
    <a:clrScheme name="sber_present_gedonizm1 14">
      <a:dk1>
        <a:srgbClr val="000000"/>
      </a:dk1>
      <a:lt1>
        <a:srgbClr val="FFFFFF"/>
      </a:lt1>
      <a:dk2>
        <a:srgbClr val="292929"/>
      </a:dk2>
      <a:lt2>
        <a:srgbClr val="808080"/>
      </a:lt2>
      <a:accent1>
        <a:srgbClr val="7DC244"/>
      </a:accent1>
      <a:accent2>
        <a:srgbClr val="FF9900"/>
      </a:accent2>
      <a:accent3>
        <a:srgbClr val="FFFFFF"/>
      </a:accent3>
      <a:accent4>
        <a:srgbClr val="000000"/>
      </a:accent4>
      <a:accent5>
        <a:srgbClr val="BFDDB0"/>
      </a:accent5>
      <a:accent6>
        <a:srgbClr val="E78A00"/>
      </a:accent6>
      <a:hlink>
        <a:srgbClr val="00703C"/>
      </a:hlink>
      <a:folHlink>
        <a:srgbClr val="439639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pitchFamily="-12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pitchFamily="-128" charset="-128"/>
          </a:defRPr>
        </a:defPPr>
      </a:lstStyle>
    </a:lnDef>
  </a:objectDefaults>
  <a:extraClrSchemeLst>
    <a:extraClrScheme>
      <a:clrScheme name="sber_present_gedonizm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ber_present_gedonizm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ber_present_gedonizm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ber_present_gedonizm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ber_present_gedonizm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ber_present_gedonizm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ber_present_gedonizm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ber_present_gedonizm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ber_present_gedonizm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ber_present_gedonizm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ber_present_gedonizm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ber_present_gedonizm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ber_present_gedonizm1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8CC841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C5E0B0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ber_present_gedonizm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ber_present_gedonizm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ber_present_gedonizm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ber_present_gedonizm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ber_present_gedonizm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ber_present_gedonizm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ber_present_gedonizm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ber_present_gedonizm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ber_present_gedonizm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ber_present_gedonizm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ber_present_gedonizm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ber_present_gedonizm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ber_present_gedonizm1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8CC841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C5E0B0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ber_present_gedonizm1 14">
        <a:dk1>
          <a:srgbClr val="000000"/>
        </a:dk1>
        <a:lt1>
          <a:srgbClr val="FFFFFF"/>
        </a:lt1>
        <a:dk2>
          <a:srgbClr val="292929"/>
        </a:dk2>
        <a:lt2>
          <a:srgbClr val="808080"/>
        </a:lt2>
        <a:accent1>
          <a:srgbClr val="7DC244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BFDDB0"/>
        </a:accent5>
        <a:accent6>
          <a:srgbClr val="E78A00"/>
        </a:accent6>
        <a:hlink>
          <a:srgbClr val="00703C"/>
        </a:hlink>
        <a:folHlink>
          <a:srgbClr val="43963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7_Default Design">
  <a:themeElements>
    <a:clrScheme name="7_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7_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8_Default Design">
  <a:themeElements>
    <a:clrScheme name="7_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7_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9_Default Design">
  <a:themeElements>
    <a:clrScheme name="7_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7_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Специальное оформление">
  <a:themeElements>
    <a:clrScheme name="Специальное оформление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пециальное оформление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09" tIns="45705" rIns="91409" bIns="45705" numCol="1" anchor="t" anchorCtr="0" compatLnSpc="1">
        <a:prstTxWarp prst="textNoShape">
          <a:avLst/>
        </a:prstTxWarp>
      </a:bodyPr>
      <a:lstStyle>
        <a:defPPr marL="0" marR="0" indent="0" algn="l" defTabSz="762000" rtl="0" eaLnBrk="1" fontAlgn="base" latinLnBrk="0" hangingPunct="1">
          <a:lnSpc>
            <a:spcPct val="100000"/>
          </a:lnSpc>
          <a:spcBef>
            <a:spcPct val="30000"/>
          </a:spcBef>
          <a:spcAft>
            <a:spcPct val="0"/>
          </a:spcAft>
          <a:buClr>
            <a:srgbClr val="008080"/>
          </a:buClr>
          <a:buSzPct val="85000"/>
          <a:buFont typeface="Wingdings" pitchFamily="2" charset="2"/>
          <a:buNone/>
          <a:tabLst>
            <a:tab pos="1236663" algn="l"/>
          </a:tabLst>
          <a:defRPr kumimoji="0" lang="ru-RU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 Antiqua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09" tIns="45705" rIns="91409" bIns="45705" numCol="1" anchor="t" anchorCtr="0" compatLnSpc="1">
        <a:prstTxWarp prst="textNoShape">
          <a:avLst/>
        </a:prstTxWarp>
      </a:bodyPr>
      <a:lstStyle>
        <a:defPPr marL="0" marR="0" indent="0" algn="l" defTabSz="762000" rtl="0" eaLnBrk="1" fontAlgn="base" latinLnBrk="0" hangingPunct="1">
          <a:lnSpc>
            <a:spcPct val="100000"/>
          </a:lnSpc>
          <a:spcBef>
            <a:spcPct val="30000"/>
          </a:spcBef>
          <a:spcAft>
            <a:spcPct val="0"/>
          </a:spcAft>
          <a:buClr>
            <a:srgbClr val="008080"/>
          </a:buClr>
          <a:buSzPct val="85000"/>
          <a:buFont typeface="Wingdings" pitchFamily="2" charset="2"/>
          <a:buNone/>
          <a:tabLst>
            <a:tab pos="1236663" algn="l"/>
          </a:tabLst>
          <a:defRPr kumimoji="0" lang="ru-RU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 Antiqua" pitchFamily="18" charset="0"/>
          </a:defRPr>
        </a:defPPr>
      </a:lstStyle>
    </a:lnDef>
  </a:objectDefaults>
  <a:extraClrSchemeLst>
    <a:extraClrScheme>
      <a:clrScheme name="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2_Default Design">
  <a:themeElements>
    <a:clrScheme name="2_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2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09" tIns="45705" rIns="91409" bIns="45705" numCol="1" anchor="t" anchorCtr="0" compatLnSpc="1">
        <a:prstTxWarp prst="textNoShape">
          <a:avLst/>
        </a:prstTxWarp>
      </a:bodyPr>
      <a:lstStyle>
        <a:defPPr marL="0" marR="0" indent="0" algn="ctr" defTabSz="762000" rtl="0" eaLnBrk="1" fontAlgn="base" latinLnBrk="0" hangingPunct="1">
          <a:lnSpc>
            <a:spcPct val="100000"/>
          </a:lnSpc>
          <a:spcBef>
            <a:spcPct val="30000"/>
          </a:spcBef>
          <a:spcAft>
            <a:spcPct val="0"/>
          </a:spcAft>
          <a:buClr>
            <a:srgbClr val="008080"/>
          </a:buClr>
          <a:buSzPct val="85000"/>
          <a:buFont typeface="Wingdings" pitchFamily="2" charset="2"/>
          <a:buNone/>
          <a:tabLst>
            <a:tab pos="1236663" algn="l"/>
          </a:tabLst>
          <a:defRPr kumimoji="0" lang="ru-RU" sz="1200" b="0" i="1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09" tIns="45705" rIns="91409" bIns="45705" numCol="1" anchor="t" anchorCtr="0" compatLnSpc="1">
        <a:prstTxWarp prst="textNoShape">
          <a:avLst/>
        </a:prstTxWarp>
      </a:bodyPr>
      <a:lstStyle>
        <a:defPPr marL="0" marR="0" indent="0" algn="ctr" defTabSz="762000" rtl="0" eaLnBrk="1" fontAlgn="base" latinLnBrk="0" hangingPunct="1">
          <a:lnSpc>
            <a:spcPct val="100000"/>
          </a:lnSpc>
          <a:spcBef>
            <a:spcPct val="30000"/>
          </a:spcBef>
          <a:spcAft>
            <a:spcPct val="0"/>
          </a:spcAft>
          <a:buClr>
            <a:srgbClr val="008080"/>
          </a:buClr>
          <a:buSzPct val="85000"/>
          <a:buFont typeface="Wingdings" pitchFamily="2" charset="2"/>
          <a:buNone/>
          <a:tabLst>
            <a:tab pos="1236663" algn="l"/>
          </a:tabLst>
          <a:defRPr kumimoji="0" lang="ru-RU" sz="1200" b="0" i="1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2_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10_Default Design">
  <a:themeElements>
    <a:clrScheme name="7_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7_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5729</TotalTime>
  <Words>3613</Words>
  <Application>Microsoft Office PowerPoint</Application>
  <PresentationFormat>Экран (4:3)</PresentationFormat>
  <Paragraphs>372</Paragraphs>
  <Slides>24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7</vt:i4>
      </vt:variant>
      <vt:variant>
        <vt:lpstr>Заголовки слайдов</vt:lpstr>
      </vt:variant>
      <vt:variant>
        <vt:i4>24</vt:i4>
      </vt:variant>
    </vt:vector>
  </HeadingPairs>
  <TitlesOfParts>
    <vt:vector size="31" baseType="lpstr">
      <vt:lpstr>sber_present_gedonizm1</vt:lpstr>
      <vt:lpstr>7_Default Design</vt:lpstr>
      <vt:lpstr>8_Default Design</vt:lpstr>
      <vt:lpstr>9_Default Design</vt:lpstr>
      <vt:lpstr>Специальное оформление</vt:lpstr>
      <vt:lpstr>2_Default Design</vt:lpstr>
      <vt:lpstr>10_Default Design</vt:lpstr>
      <vt:lpstr>Презентация PowerPoint</vt:lpstr>
      <vt:lpstr>Продукты Сбербанка в сфере ГЧП</vt:lpstr>
      <vt:lpstr>Презентация PowerPoint</vt:lpstr>
      <vt:lpstr>Презентация PowerPoint</vt:lpstr>
      <vt:lpstr>Особенности региональных проектов ГЧП</vt:lpstr>
      <vt:lpstr>Решение для региональных проектов</vt:lpstr>
      <vt:lpstr>«Коробка» - приоритетные направления</vt:lpstr>
      <vt:lpstr>«Коробка» - состав документов</vt:lpstr>
      <vt:lpstr>«Коробки» - требования к партнеру</vt:lpstr>
      <vt:lpstr>«Коробки» - компании партнеры</vt:lpstr>
      <vt:lpstr>Основные условия финансирования</vt:lpstr>
      <vt:lpstr>Презентация PowerPoint</vt:lpstr>
      <vt:lpstr>Прямое соглашение</vt:lpstr>
      <vt:lpstr>Особые обстоятельства</vt:lpstr>
      <vt:lpstr>Презентация PowerPoint</vt:lpstr>
      <vt:lpstr>Презентация PowerPoint</vt:lpstr>
      <vt:lpstr>Особенности реализации инфраструктурных проектов в ЖКХ  </vt:lpstr>
      <vt:lpstr>Презентация PowerPoint</vt:lpstr>
      <vt:lpstr>Презентация PowerPoint</vt:lpstr>
      <vt:lpstr>Особенности реализации проектов создания объектов социальной инфраструктуры  </vt:lpstr>
      <vt:lpstr>Презентация PowerPoint</vt:lpstr>
      <vt:lpstr>Презентация PowerPoint</vt:lpstr>
      <vt:lpstr>Презентация PowerPoint</vt:lpstr>
      <vt:lpstr>Раскрытие информации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Дорога Москва – Санкт-Петербург, 15-58 км</dc:title>
  <dc:creator>Багинская Анна Евгеньевна</dc:creator>
  <cp:lastModifiedBy>Афонин Виктор Викторович</cp:lastModifiedBy>
  <cp:revision>319</cp:revision>
  <cp:lastPrinted>2016-02-01T17:50:03Z</cp:lastPrinted>
  <dcterms:created xsi:type="dcterms:W3CDTF">2013-07-23T12:28:57Z</dcterms:created>
  <dcterms:modified xsi:type="dcterms:W3CDTF">2017-08-27T09:53:44Z</dcterms:modified>
</cp:coreProperties>
</file>